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9"/>
  </p:notesMasterIdLst>
  <p:handoutMasterIdLst>
    <p:handoutMasterId r:id="rId20"/>
  </p:handoutMasterIdLst>
  <p:sldIdLst>
    <p:sldId id="388" r:id="rId2"/>
    <p:sldId id="350" r:id="rId3"/>
    <p:sldId id="439" r:id="rId4"/>
    <p:sldId id="483" r:id="rId5"/>
    <p:sldId id="489" r:id="rId6"/>
    <p:sldId id="486" r:id="rId7"/>
    <p:sldId id="487" r:id="rId8"/>
    <p:sldId id="488" r:id="rId9"/>
    <p:sldId id="484" r:id="rId10"/>
    <p:sldId id="485" r:id="rId11"/>
    <p:sldId id="490" r:id="rId12"/>
    <p:sldId id="491" r:id="rId13"/>
    <p:sldId id="492" r:id="rId14"/>
    <p:sldId id="493" r:id="rId15"/>
    <p:sldId id="494" r:id="rId16"/>
    <p:sldId id="435" r:id="rId17"/>
    <p:sldId id="443" r:id="rId18"/>
  </p:sldIdLst>
  <p:sldSz cx="12192000" cy="6858000"/>
  <p:notesSz cx="7010400" cy="9236075"/>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extLst>
    <p:ext uri="{EFAFB233-063F-42B5-8137-9DF3F51BA10A}">
      <p15:sldGuideLst xmlns:p15="http://schemas.microsoft.com/office/powerpoint/2012/main">
        <p15:guide id="1" orient="horz" pos="1008" userDrawn="1">
          <p15:clr>
            <a:srgbClr val="A4A3A4"/>
          </p15:clr>
        </p15:guide>
        <p15:guide id="2" pos="256" userDrawn="1">
          <p15:clr>
            <a:srgbClr val="A4A3A4"/>
          </p15:clr>
        </p15:guide>
        <p15:guide id="3" pos="3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2432"/>
    <a:srgbClr val="800000"/>
    <a:srgbClr val="004165"/>
    <a:srgbClr val="00374A"/>
    <a:srgbClr val="A9B2B1"/>
    <a:srgbClr val="C6D5D7"/>
    <a:srgbClr val="DCEAEA"/>
    <a:srgbClr val="EBFDFF"/>
    <a:srgbClr val="ECFCFE"/>
    <a:srgbClr val="D9EF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0" autoAdjust="0"/>
    <p:restoredTop sz="96327" autoAdjust="0"/>
  </p:normalViewPr>
  <p:slideViewPr>
    <p:cSldViewPr showGuides="1">
      <p:cViewPr varScale="1">
        <p:scale>
          <a:sx n="123" d="100"/>
          <a:sy n="123" d="100"/>
        </p:scale>
        <p:origin x="664" y="192"/>
      </p:cViewPr>
      <p:guideLst>
        <p:guide orient="horz" pos="1008"/>
        <p:guide pos="256"/>
        <p:guide pos="384"/>
      </p:guideLst>
    </p:cSldViewPr>
  </p:slideViewPr>
  <p:outlineViewPr>
    <p:cViewPr>
      <p:scale>
        <a:sx n="33" d="100"/>
        <a:sy n="33" d="100"/>
      </p:scale>
      <p:origin x="0" y="-184"/>
    </p:cViewPr>
  </p:outlineViewPr>
  <p:notesTextViewPr>
    <p:cViewPr>
      <p:scale>
        <a:sx n="85" d="100"/>
        <a:sy n="85" d="100"/>
      </p:scale>
      <p:origin x="0" y="0"/>
    </p:cViewPr>
  </p:notesTextViewPr>
  <p:sorterViewPr>
    <p:cViewPr>
      <p:scale>
        <a:sx n="70" d="100"/>
        <a:sy n="70" d="100"/>
      </p:scale>
      <p:origin x="0" y="8832"/>
    </p:cViewPr>
  </p:sorterViewPr>
  <p:notesViewPr>
    <p:cSldViewPr>
      <p:cViewPr varScale="1">
        <p:scale>
          <a:sx n="96" d="100"/>
          <a:sy n="96" d="100"/>
        </p:scale>
        <p:origin x="428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9DEE9-89EE-1D45-AF1F-F632940F5828}"/>
              </a:ext>
            </a:extLst>
          </p:cNvPr>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588F94-A028-5541-BCBD-5DB851256A52}"/>
              </a:ext>
            </a:extLst>
          </p:cNvPr>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6BC1DFC9-0925-4848-A9C3-50C6DC641073}" type="datetimeFigureOut">
              <a:rPr lang="en-US" smtClean="0"/>
              <a:t>9/13/20</a:t>
            </a:fld>
            <a:endParaRPr lang="en-US"/>
          </a:p>
        </p:txBody>
      </p:sp>
      <p:sp>
        <p:nvSpPr>
          <p:cNvPr id="4" name="Footer Placeholder 3">
            <a:extLst>
              <a:ext uri="{FF2B5EF4-FFF2-40B4-BE49-F238E27FC236}">
                <a16:creationId xmlns:a16="http://schemas.microsoft.com/office/drawing/2014/main" id="{D3A82C3D-B93F-AF4F-840C-075396E2E3B8}"/>
              </a:ext>
            </a:extLst>
          </p:cNvPr>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A9B15C-82BC-394D-96F7-1EEAC07AFE07}"/>
              </a:ext>
            </a:extLst>
          </p:cNvPr>
          <p:cNvSpPr>
            <a:spLocks noGrp="1"/>
          </p:cNvSpPr>
          <p:nvPr>
            <p:ph type="sldNum" sz="quarter" idx="3"/>
          </p:nvPr>
        </p:nvSpPr>
        <p:spPr>
          <a:xfrm>
            <a:off x="3970338" y="8772525"/>
            <a:ext cx="3038475" cy="463550"/>
          </a:xfrm>
          <a:prstGeom prst="rect">
            <a:avLst/>
          </a:prstGeom>
        </p:spPr>
        <p:txBody>
          <a:bodyPr vert="horz" lIns="91440" tIns="45720" rIns="91440" bIns="45720" rtlCol="0" anchor="b"/>
          <a:lstStyle>
            <a:lvl1pPr algn="r">
              <a:defRPr sz="1200"/>
            </a:lvl1pPr>
          </a:lstStyle>
          <a:p>
            <a:fld id="{47F6ED27-176E-B348-A3A0-5DC6741E8ACD}" type="slidenum">
              <a:rPr lang="en-US" smtClean="0"/>
              <a:t>‹#›</a:t>
            </a:fld>
            <a:endParaRPr lang="en-US"/>
          </a:p>
        </p:txBody>
      </p:sp>
    </p:spTree>
    <p:extLst>
      <p:ext uri="{BB962C8B-B14F-4D97-AF65-F5344CB8AC3E}">
        <p14:creationId xmlns:p14="http://schemas.microsoft.com/office/powerpoint/2010/main" val="3480180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16E6FB2C-DA94-C541-9E89-F92525DB3B64}" type="datetimeFigureOut">
              <a:rPr lang="en-US" smtClean="0"/>
              <a:t>9/13/20</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1C54B805-CDAB-3A40-8111-AB777D1FAB7A}" type="slidenum">
              <a:rPr lang="en-US" smtClean="0"/>
              <a:t>‹#›</a:t>
            </a:fld>
            <a:endParaRPr lang="en-US"/>
          </a:p>
        </p:txBody>
      </p:sp>
    </p:spTree>
    <p:extLst>
      <p:ext uri="{BB962C8B-B14F-4D97-AF65-F5344CB8AC3E}">
        <p14:creationId xmlns:p14="http://schemas.microsoft.com/office/powerpoint/2010/main" val="46560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dirty="0"/>
          </a:p>
          <a:p>
            <a:endParaRPr lang="en-US" dirty="0"/>
          </a:p>
          <a:p>
            <a:r>
              <a:rPr lang="en-US" dirty="0"/>
              <a:t>Hello and welcome to this presentation of Pathways, an Overview. </a:t>
            </a:r>
            <a:r>
              <a:rPr lang="en-US" baseline="0" dirty="0"/>
              <a:t>Thank you for joining us on this District 70’s Second Sunday Monthly Sessions.</a:t>
            </a:r>
          </a:p>
          <a:p>
            <a:endParaRPr lang="en-US" dirty="0"/>
          </a:p>
          <a:p>
            <a:endParaRPr lang="en-US" dirty="0"/>
          </a:p>
        </p:txBody>
      </p:sp>
      <p:sp>
        <p:nvSpPr>
          <p:cNvPr id="4" name="Slide Number Placeholder 3"/>
          <p:cNvSpPr>
            <a:spLocks noGrp="1"/>
          </p:cNvSpPr>
          <p:nvPr>
            <p:ph type="sldNum" sz="quarter" idx="10"/>
          </p:nvPr>
        </p:nvSpPr>
        <p:spPr/>
        <p:txBody>
          <a:bodyPr/>
          <a:lstStyle/>
          <a:p>
            <a:fld id="{1C54B805-CDAB-3A40-8111-AB777D1FAB7A}" type="slidenum">
              <a:rPr lang="en-US" smtClean="0"/>
              <a:t>1</a:t>
            </a:fld>
            <a:endParaRPr lang="en-US"/>
          </a:p>
        </p:txBody>
      </p:sp>
    </p:spTree>
    <p:extLst>
      <p:ext uri="{BB962C8B-B14F-4D97-AF65-F5344CB8AC3E}">
        <p14:creationId xmlns:p14="http://schemas.microsoft.com/office/powerpoint/2010/main" val="1063771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5 requires you to work on a Project that is directly related to the Path you chose.</a:t>
            </a:r>
          </a:p>
          <a:p>
            <a:endParaRPr lang="en-US" dirty="0"/>
          </a:p>
          <a:p>
            <a:r>
              <a:rPr lang="en-US" dirty="0"/>
              <a:t>Then you need to work on one more Project which you can choose from a list of 6 choices, including (read from screen).</a:t>
            </a:r>
          </a:p>
          <a:p>
            <a:endParaRPr lang="en-US" dirty="0"/>
          </a:p>
          <a:p>
            <a:r>
              <a:rPr lang="en-US" dirty="0"/>
              <a:t>These complete Level 5, but to fully complete the Path, you must present another Project, "Reflect on Your Path" which requires you present a 10 to 12 minutes speech to tell your audience what you learnt the experiences you had while working through your Path.</a:t>
            </a:r>
          </a:p>
        </p:txBody>
      </p:sp>
      <p:sp>
        <p:nvSpPr>
          <p:cNvPr id="4" name="Slide Number Placeholder 3"/>
          <p:cNvSpPr>
            <a:spLocks noGrp="1"/>
          </p:cNvSpPr>
          <p:nvPr>
            <p:ph type="sldNum" sz="quarter" idx="5"/>
          </p:nvPr>
        </p:nvSpPr>
        <p:spPr/>
        <p:txBody>
          <a:bodyPr/>
          <a:lstStyle/>
          <a:p>
            <a:fld id="{1C54B805-CDAB-3A40-8111-AB777D1FAB7A}" type="slidenum">
              <a:rPr lang="en-US" smtClean="0"/>
              <a:t>10</a:t>
            </a:fld>
            <a:endParaRPr lang="en-US"/>
          </a:p>
        </p:txBody>
      </p:sp>
    </p:spTree>
    <p:extLst>
      <p:ext uri="{BB962C8B-B14F-4D97-AF65-F5344CB8AC3E}">
        <p14:creationId xmlns:p14="http://schemas.microsoft.com/office/powerpoint/2010/main" val="1307226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seen the way Pathways is structured, I would like to show you a sample of the more challenging Projects you can attempt.</a:t>
            </a:r>
          </a:p>
          <a:p>
            <a:endParaRPr lang="en-US" dirty="0"/>
          </a:p>
          <a:p>
            <a:r>
              <a:rPr lang="en-US" dirty="0"/>
              <a:t>Most of these Projects are available as “electives” in Levels 3, 4 and 5.</a:t>
            </a:r>
          </a:p>
          <a:p>
            <a:endParaRPr lang="en-US" dirty="0"/>
          </a:p>
          <a:p>
            <a:r>
              <a:rPr lang="en-US" dirty="0"/>
              <a:t>Building a Social Media Presence (read from the screen)</a:t>
            </a:r>
          </a:p>
          <a:p>
            <a:endParaRPr lang="en-US" dirty="0"/>
          </a:p>
          <a:p>
            <a:r>
              <a:rPr lang="en-US" dirty="0"/>
              <a:t>Create a Podcast (read from the screen)</a:t>
            </a:r>
          </a:p>
        </p:txBody>
      </p:sp>
      <p:sp>
        <p:nvSpPr>
          <p:cNvPr id="4" name="Slide Number Placeholder 3"/>
          <p:cNvSpPr>
            <a:spLocks noGrp="1"/>
          </p:cNvSpPr>
          <p:nvPr>
            <p:ph type="sldNum" sz="quarter" idx="5"/>
          </p:nvPr>
        </p:nvSpPr>
        <p:spPr/>
        <p:txBody>
          <a:bodyPr/>
          <a:lstStyle/>
          <a:p>
            <a:fld id="{1C54B805-CDAB-3A40-8111-AB777D1FAB7A}" type="slidenum">
              <a:rPr lang="en-US" smtClean="0"/>
              <a:t>11</a:t>
            </a:fld>
            <a:endParaRPr lang="en-US"/>
          </a:p>
        </p:txBody>
      </p:sp>
    </p:spTree>
    <p:extLst>
      <p:ext uri="{BB962C8B-B14F-4D97-AF65-F5344CB8AC3E}">
        <p14:creationId xmlns:p14="http://schemas.microsoft.com/office/powerpoint/2010/main" val="1930135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 Cultural Understanding (read from screen)</a:t>
            </a:r>
          </a:p>
          <a:p>
            <a:endParaRPr lang="en-US" dirty="0"/>
          </a:p>
          <a:p>
            <a:r>
              <a:rPr lang="en-US" dirty="0"/>
              <a:t>Focus on the Positive (read from screen)</a:t>
            </a:r>
          </a:p>
          <a:p>
            <a:endParaRPr lang="en-US" dirty="0"/>
          </a:p>
        </p:txBody>
      </p:sp>
      <p:sp>
        <p:nvSpPr>
          <p:cNvPr id="4" name="Slide Number Placeholder 3"/>
          <p:cNvSpPr>
            <a:spLocks noGrp="1"/>
          </p:cNvSpPr>
          <p:nvPr>
            <p:ph type="sldNum" sz="quarter" idx="5"/>
          </p:nvPr>
        </p:nvSpPr>
        <p:spPr/>
        <p:txBody>
          <a:bodyPr/>
          <a:lstStyle/>
          <a:p>
            <a:fld id="{1C54B805-CDAB-3A40-8111-AB777D1FAB7A}" type="slidenum">
              <a:rPr lang="en-US" smtClean="0"/>
              <a:t>12</a:t>
            </a:fld>
            <a:endParaRPr lang="en-US"/>
          </a:p>
        </p:txBody>
      </p:sp>
    </p:spTree>
    <p:extLst>
      <p:ext uri="{BB962C8B-B14F-4D97-AF65-F5344CB8AC3E}">
        <p14:creationId xmlns:p14="http://schemas.microsoft.com/office/powerpoint/2010/main" val="3227188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 Online Meetings (read from the screen)</a:t>
            </a:r>
          </a:p>
          <a:p>
            <a:endParaRPr lang="en-US" dirty="0"/>
          </a:p>
          <a:p>
            <a:r>
              <a:rPr lang="en-US" dirty="0"/>
              <a:t>Managing a Difficult Audience (read from the screen)</a:t>
            </a:r>
          </a:p>
        </p:txBody>
      </p:sp>
      <p:sp>
        <p:nvSpPr>
          <p:cNvPr id="4" name="Slide Number Placeholder 3"/>
          <p:cNvSpPr>
            <a:spLocks noGrp="1"/>
          </p:cNvSpPr>
          <p:nvPr>
            <p:ph type="sldNum" sz="quarter" idx="5"/>
          </p:nvPr>
        </p:nvSpPr>
        <p:spPr/>
        <p:txBody>
          <a:bodyPr/>
          <a:lstStyle/>
          <a:p>
            <a:fld id="{1C54B805-CDAB-3A40-8111-AB777D1FAB7A}" type="slidenum">
              <a:rPr lang="en-US" smtClean="0"/>
              <a:t>13</a:t>
            </a:fld>
            <a:endParaRPr lang="en-US"/>
          </a:p>
        </p:txBody>
      </p:sp>
    </p:spTree>
    <p:extLst>
      <p:ext uri="{BB962C8B-B14F-4D97-AF65-F5344CB8AC3E}">
        <p14:creationId xmlns:p14="http://schemas.microsoft.com/office/powerpoint/2010/main" val="10186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Prepare for an Interview (read from the screen)</a:t>
            </a:r>
          </a:p>
          <a:p>
            <a:endParaRPr lang="en-US" dirty="0"/>
          </a:p>
          <a:p>
            <a:r>
              <a:rPr lang="en-US" dirty="0"/>
              <a:t>Write a Compelling Blog (read from the screen)</a:t>
            </a:r>
          </a:p>
        </p:txBody>
      </p:sp>
      <p:sp>
        <p:nvSpPr>
          <p:cNvPr id="4" name="Slide Number Placeholder 3"/>
          <p:cNvSpPr>
            <a:spLocks noGrp="1"/>
          </p:cNvSpPr>
          <p:nvPr>
            <p:ph type="sldNum" sz="quarter" idx="5"/>
          </p:nvPr>
        </p:nvSpPr>
        <p:spPr/>
        <p:txBody>
          <a:bodyPr/>
          <a:lstStyle/>
          <a:p>
            <a:fld id="{1C54B805-CDAB-3A40-8111-AB777D1FAB7A}" type="slidenum">
              <a:rPr lang="en-US" smtClean="0"/>
              <a:t>14</a:t>
            </a:fld>
            <a:endParaRPr lang="en-US"/>
          </a:p>
        </p:txBody>
      </p:sp>
    </p:spTree>
    <p:extLst>
      <p:ext uri="{BB962C8B-B14F-4D97-AF65-F5344CB8AC3E}">
        <p14:creationId xmlns:p14="http://schemas.microsoft.com/office/powerpoint/2010/main" val="1731989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what have we learnt?</a:t>
            </a:r>
          </a:p>
          <a:p>
            <a:r>
              <a:rPr lang="en-US" dirty="0"/>
              <a:t> </a:t>
            </a:r>
          </a:p>
          <a:p>
            <a:r>
              <a:rPr lang="en-US" dirty="0"/>
              <a:t>Read each line as it appears.</a:t>
            </a:r>
          </a:p>
          <a:p>
            <a:endParaRPr lang="en-US" dirty="0"/>
          </a:p>
          <a:p>
            <a:endParaRPr lang="en-US" dirty="0"/>
          </a:p>
        </p:txBody>
      </p:sp>
      <p:sp>
        <p:nvSpPr>
          <p:cNvPr id="4" name="Slide Number Placeholder 3"/>
          <p:cNvSpPr>
            <a:spLocks noGrp="1"/>
          </p:cNvSpPr>
          <p:nvPr>
            <p:ph type="sldNum" sz="quarter" idx="5"/>
          </p:nvPr>
        </p:nvSpPr>
        <p:spPr/>
        <p:txBody>
          <a:bodyPr/>
          <a:lstStyle/>
          <a:p>
            <a:fld id="{1C54B805-CDAB-3A40-8111-AB777D1FAB7A}" type="slidenum">
              <a:rPr lang="en-US" smtClean="0"/>
              <a:t>15</a:t>
            </a:fld>
            <a:endParaRPr lang="en-US"/>
          </a:p>
        </p:txBody>
      </p:sp>
    </p:spTree>
    <p:extLst>
      <p:ext uri="{BB962C8B-B14F-4D97-AF65-F5344CB8AC3E}">
        <p14:creationId xmlns:p14="http://schemas.microsoft.com/office/powerpoint/2010/main" val="1947940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there any questions?</a:t>
            </a:r>
          </a:p>
          <a:p>
            <a:endParaRPr lang="en-US" dirty="0"/>
          </a:p>
        </p:txBody>
      </p:sp>
      <p:sp>
        <p:nvSpPr>
          <p:cNvPr id="4" name="Slide Number Placeholder 3"/>
          <p:cNvSpPr>
            <a:spLocks noGrp="1"/>
          </p:cNvSpPr>
          <p:nvPr>
            <p:ph type="sldNum" sz="quarter" idx="10"/>
          </p:nvPr>
        </p:nvSpPr>
        <p:spPr/>
        <p:txBody>
          <a:bodyPr/>
          <a:lstStyle/>
          <a:p>
            <a:fld id="{1C54B805-CDAB-3A40-8111-AB777D1FAB7A}" type="slidenum">
              <a:rPr lang="en-US" smtClean="0"/>
              <a:t>16</a:t>
            </a:fld>
            <a:endParaRPr lang="en-US"/>
          </a:p>
        </p:txBody>
      </p:sp>
    </p:spTree>
    <p:extLst>
      <p:ext uri="{BB962C8B-B14F-4D97-AF65-F5344CB8AC3E}">
        <p14:creationId xmlns:p14="http://schemas.microsoft.com/office/powerpoint/2010/main" val="1978890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thanks for your interest and attention.</a:t>
            </a:r>
          </a:p>
        </p:txBody>
      </p:sp>
      <p:sp>
        <p:nvSpPr>
          <p:cNvPr id="4" name="Slide Number Placeholder 3"/>
          <p:cNvSpPr>
            <a:spLocks noGrp="1"/>
          </p:cNvSpPr>
          <p:nvPr>
            <p:ph type="sldNum" sz="quarter" idx="5"/>
          </p:nvPr>
        </p:nvSpPr>
        <p:spPr/>
        <p:txBody>
          <a:bodyPr/>
          <a:lstStyle/>
          <a:p>
            <a:fld id="{1C54B805-CDAB-3A40-8111-AB777D1FAB7A}" type="slidenum">
              <a:rPr lang="en-US" smtClean="0"/>
              <a:t>17</a:t>
            </a:fld>
            <a:endParaRPr lang="en-US"/>
          </a:p>
        </p:txBody>
      </p:sp>
    </p:spTree>
    <p:extLst>
      <p:ext uri="{BB962C8B-B14F-4D97-AF65-F5344CB8AC3E}">
        <p14:creationId xmlns:p14="http://schemas.microsoft.com/office/powerpoint/2010/main" val="150106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1154113"/>
            <a:ext cx="5540375" cy="3117850"/>
          </a:xfrm>
        </p:spPr>
      </p:sp>
      <p:sp>
        <p:nvSpPr>
          <p:cNvPr id="3" name="Notes Placeholder 2"/>
          <p:cNvSpPr>
            <a:spLocks noGrp="1"/>
          </p:cNvSpPr>
          <p:nvPr>
            <p:ph type="body" idx="1"/>
          </p:nvPr>
        </p:nvSpPr>
        <p:spPr/>
        <p:txBody>
          <a:bodyPr/>
          <a:lstStyle/>
          <a:p>
            <a:endParaRPr lang="en-US" dirty="0"/>
          </a:p>
          <a:p>
            <a:endParaRPr lang="en-US" dirty="0"/>
          </a:p>
          <a:p>
            <a:r>
              <a:rPr lang="en-US" dirty="0"/>
              <a:t>My name is Sebastian Sabater, I am the District 70 Pathways Team Leader and have been working on Pathways for the last four years…</a:t>
            </a:r>
          </a:p>
          <a:p>
            <a:endParaRPr lang="en-US" dirty="0"/>
          </a:p>
        </p:txBody>
      </p:sp>
      <p:sp>
        <p:nvSpPr>
          <p:cNvPr id="4" name="Slide Number Placeholder 3"/>
          <p:cNvSpPr>
            <a:spLocks noGrp="1"/>
          </p:cNvSpPr>
          <p:nvPr>
            <p:ph type="sldNum" sz="quarter" idx="10"/>
          </p:nvPr>
        </p:nvSpPr>
        <p:spPr/>
        <p:txBody>
          <a:bodyPr/>
          <a:lstStyle/>
          <a:p>
            <a:fld id="{1C54B805-CDAB-3A40-8111-AB777D1FAB7A}" type="slidenum">
              <a:rPr lang="en-US" smtClean="0"/>
              <a:t>2</a:t>
            </a:fld>
            <a:endParaRPr lang="en-US"/>
          </a:p>
        </p:txBody>
      </p:sp>
    </p:spTree>
    <p:extLst>
      <p:ext uri="{BB962C8B-B14F-4D97-AF65-F5344CB8AC3E}">
        <p14:creationId xmlns:p14="http://schemas.microsoft.com/office/powerpoint/2010/main" val="1865569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r>
              <a:rPr lang="en-US" dirty="0"/>
              <a:t>Today’s Agenda includes information on… (read from the screen up to Challenging Projects)</a:t>
            </a:r>
          </a:p>
          <a:p>
            <a:endParaRPr lang="en-US" dirty="0"/>
          </a:p>
          <a:p>
            <a:r>
              <a:rPr lang="en-US" dirty="0"/>
              <a:t>At the end we’ll have a Q&amp;A session where I will do my best to explain and answer any queries you may have.</a:t>
            </a:r>
          </a:p>
        </p:txBody>
      </p:sp>
      <p:sp>
        <p:nvSpPr>
          <p:cNvPr id="4" name="Slide Number Placeholder 3"/>
          <p:cNvSpPr>
            <a:spLocks noGrp="1"/>
          </p:cNvSpPr>
          <p:nvPr>
            <p:ph type="sldNum" sz="quarter" idx="10"/>
          </p:nvPr>
        </p:nvSpPr>
        <p:spPr/>
        <p:txBody>
          <a:bodyPr/>
          <a:lstStyle/>
          <a:p>
            <a:fld id="{1C54B805-CDAB-3A40-8111-AB777D1FAB7A}" type="slidenum">
              <a:rPr lang="en-US" smtClean="0"/>
              <a:t>3</a:t>
            </a:fld>
            <a:endParaRPr lang="en-US"/>
          </a:p>
        </p:txBody>
      </p:sp>
    </p:spTree>
    <p:extLst>
      <p:ext uri="{BB962C8B-B14F-4D97-AF65-F5344CB8AC3E}">
        <p14:creationId xmlns:p14="http://schemas.microsoft.com/office/powerpoint/2010/main" val="136283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Pathways Educational Program currently has eleven distinctive Paths, each of them designed for you to build different types of skills, which include Leadership, People's Relationships, Coaching, Strategies, Team Work, Humour, Influencing People, Communication, Planning and Presentation.</a:t>
            </a:r>
          </a:p>
        </p:txBody>
      </p:sp>
      <p:sp>
        <p:nvSpPr>
          <p:cNvPr id="4" name="Slide Number Placeholder 3"/>
          <p:cNvSpPr>
            <a:spLocks noGrp="1"/>
          </p:cNvSpPr>
          <p:nvPr>
            <p:ph type="sldNum" sz="quarter" idx="5"/>
          </p:nvPr>
        </p:nvSpPr>
        <p:spPr/>
        <p:txBody>
          <a:bodyPr/>
          <a:lstStyle/>
          <a:p>
            <a:fld id="{1C54B805-CDAB-3A40-8111-AB777D1FAB7A}" type="slidenum">
              <a:rPr lang="en-US" smtClean="0"/>
              <a:t>4</a:t>
            </a:fld>
            <a:endParaRPr lang="en-US"/>
          </a:p>
        </p:txBody>
      </p:sp>
    </p:spTree>
    <p:extLst>
      <p:ext uri="{BB962C8B-B14F-4D97-AF65-F5344CB8AC3E}">
        <p14:creationId xmlns:p14="http://schemas.microsoft.com/office/powerpoint/2010/main" val="402424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Path has five levels, which, as you progress through them, increase in difficulty.</a:t>
            </a:r>
          </a:p>
          <a:p>
            <a:endParaRPr lang="en-US" dirty="0"/>
          </a:p>
          <a:p>
            <a:r>
              <a:rPr lang="en-US" dirty="0"/>
              <a:t>In Level ... (read from screen as each level appears)</a:t>
            </a:r>
          </a:p>
        </p:txBody>
      </p:sp>
      <p:sp>
        <p:nvSpPr>
          <p:cNvPr id="4" name="Slide Number Placeholder 3"/>
          <p:cNvSpPr>
            <a:spLocks noGrp="1"/>
          </p:cNvSpPr>
          <p:nvPr>
            <p:ph type="sldNum" sz="quarter" idx="5"/>
          </p:nvPr>
        </p:nvSpPr>
        <p:spPr/>
        <p:txBody>
          <a:bodyPr/>
          <a:lstStyle/>
          <a:p>
            <a:fld id="{1C54B805-CDAB-3A40-8111-AB777D1FAB7A}" type="slidenum">
              <a:rPr lang="en-US" smtClean="0"/>
              <a:t>5</a:t>
            </a:fld>
            <a:endParaRPr lang="en-US"/>
          </a:p>
        </p:txBody>
      </p:sp>
    </p:spTree>
    <p:extLst>
      <p:ext uri="{BB962C8B-B14F-4D97-AF65-F5344CB8AC3E}">
        <p14:creationId xmlns:p14="http://schemas.microsoft.com/office/powerpoint/2010/main" val="3102720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1 is common to all eleven Paths and it includes (read from screen as the items appear)</a:t>
            </a:r>
          </a:p>
        </p:txBody>
      </p:sp>
      <p:sp>
        <p:nvSpPr>
          <p:cNvPr id="4" name="Slide Number Placeholder 3"/>
          <p:cNvSpPr>
            <a:spLocks noGrp="1"/>
          </p:cNvSpPr>
          <p:nvPr>
            <p:ph type="sldNum" sz="quarter" idx="5"/>
          </p:nvPr>
        </p:nvSpPr>
        <p:spPr/>
        <p:txBody>
          <a:bodyPr/>
          <a:lstStyle/>
          <a:p>
            <a:fld id="{1C54B805-CDAB-3A40-8111-AB777D1FAB7A}" type="slidenum">
              <a:rPr lang="en-US" smtClean="0"/>
              <a:t>6</a:t>
            </a:fld>
            <a:endParaRPr lang="en-US"/>
          </a:p>
        </p:txBody>
      </p:sp>
    </p:spTree>
    <p:extLst>
      <p:ext uri="{BB962C8B-B14F-4D97-AF65-F5344CB8AC3E}">
        <p14:creationId xmlns:p14="http://schemas.microsoft.com/office/powerpoint/2010/main" val="976690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2 requires you to prepare two Projects from a list that includes... (read as they appear)</a:t>
            </a:r>
          </a:p>
          <a:p>
            <a:endParaRPr lang="en-US" dirty="0"/>
          </a:p>
          <a:p>
            <a:r>
              <a:rPr lang="en-US" dirty="0"/>
              <a:t>And then you work on a Project that will introduce you to Mentoring.</a:t>
            </a:r>
          </a:p>
        </p:txBody>
      </p:sp>
      <p:sp>
        <p:nvSpPr>
          <p:cNvPr id="4" name="Slide Number Placeholder 3"/>
          <p:cNvSpPr>
            <a:spLocks noGrp="1"/>
          </p:cNvSpPr>
          <p:nvPr>
            <p:ph type="sldNum" sz="quarter" idx="5"/>
          </p:nvPr>
        </p:nvSpPr>
        <p:spPr/>
        <p:txBody>
          <a:bodyPr/>
          <a:lstStyle/>
          <a:p>
            <a:fld id="{1C54B805-CDAB-3A40-8111-AB777D1FAB7A}" type="slidenum">
              <a:rPr lang="en-US" smtClean="0"/>
              <a:t>7</a:t>
            </a:fld>
            <a:endParaRPr lang="en-US"/>
          </a:p>
        </p:txBody>
      </p:sp>
    </p:spTree>
    <p:extLst>
      <p:ext uri="{BB962C8B-B14F-4D97-AF65-F5344CB8AC3E}">
        <p14:creationId xmlns:p14="http://schemas.microsoft.com/office/powerpoint/2010/main" val="91644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3 requires you to work on a Project that is directly related to the Path you chose.</a:t>
            </a:r>
          </a:p>
          <a:p>
            <a:endParaRPr lang="en-US" dirty="0"/>
          </a:p>
          <a:p>
            <a:r>
              <a:rPr lang="en-US" dirty="0"/>
              <a:t>Then you need to work on two more Projects which you can choose from a list of 14 choices, including (read from screen).</a:t>
            </a:r>
          </a:p>
        </p:txBody>
      </p:sp>
      <p:sp>
        <p:nvSpPr>
          <p:cNvPr id="4" name="Slide Number Placeholder 3"/>
          <p:cNvSpPr>
            <a:spLocks noGrp="1"/>
          </p:cNvSpPr>
          <p:nvPr>
            <p:ph type="sldNum" sz="quarter" idx="5"/>
          </p:nvPr>
        </p:nvSpPr>
        <p:spPr/>
        <p:txBody>
          <a:bodyPr/>
          <a:lstStyle/>
          <a:p>
            <a:fld id="{1C54B805-CDAB-3A40-8111-AB777D1FAB7A}" type="slidenum">
              <a:rPr lang="en-US" smtClean="0"/>
              <a:t>8</a:t>
            </a:fld>
            <a:endParaRPr lang="en-US"/>
          </a:p>
        </p:txBody>
      </p:sp>
    </p:spTree>
    <p:extLst>
      <p:ext uri="{BB962C8B-B14F-4D97-AF65-F5344CB8AC3E}">
        <p14:creationId xmlns:p14="http://schemas.microsoft.com/office/powerpoint/2010/main" val="4249101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4 requires you to work on a Project that is directly related to the Path you chose.</a:t>
            </a:r>
          </a:p>
          <a:p>
            <a:endParaRPr lang="en-US" dirty="0"/>
          </a:p>
          <a:p>
            <a:r>
              <a:rPr lang="en-US" dirty="0"/>
              <a:t>Then you need to work on more Project which you can choose from a list of 8 choices, including (read from screen).</a:t>
            </a:r>
          </a:p>
        </p:txBody>
      </p:sp>
      <p:sp>
        <p:nvSpPr>
          <p:cNvPr id="4" name="Slide Number Placeholder 3"/>
          <p:cNvSpPr>
            <a:spLocks noGrp="1"/>
          </p:cNvSpPr>
          <p:nvPr>
            <p:ph type="sldNum" sz="quarter" idx="5"/>
          </p:nvPr>
        </p:nvSpPr>
        <p:spPr/>
        <p:txBody>
          <a:bodyPr/>
          <a:lstStyle/>
          <a:p>
            <a:fld id="{1C54B805-CDAB-3A40-8111-AB777D1FAB7A}" type="slidenum">
              <a:rPr lang="en-US" smtClean="0"/>
              <a:t>9</a:t>
            </a:fld>
            <a:endParaRPr lang="en-US"/>
          </a:p>
        </p:txBody>
      </p:sp>
    </p:spTree>
    <p:extLst>
      <p:ext uri="{BB962C8B-B14F-4D97-AF65-F5344CB8AC3E}">
        <p14:creationId xmlns:p14="http://schemas.microsoft.com/office/powerpoint/2010/main" val="3712886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dark bkg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4573524" y="1671826"/>
            <a:ext cx="3044952" cy="694944"/>
          </a:xfrm>
          <a:prstGeom prst="rect">
            <a:avLst/>
          </a:prstGeom>
        </p:spPr>
      </p:pic>
      <p:cxnSp>
        <p:nvCxnSpPr>
          <p:cNvPr id="4" name="Straight Connector 3"/>
          <p:cNvCxnSpPr/>
          <p:nvPr userDrawn="1"/>
        </p:nvCxnSpPr>
        <p:spPr>
          <a:xfrm>
            <a:off x="1422400" y="2743200"/>
            <a:ext cx="9347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9"/>
          <p:cNvSpPr>
            <a:spLocks noGrp="1"/>
          </p:cNvSpPr>
          <p:nvPr>
            <p:ph type="title" hasCustomPrompt="1"/>
          </p:nvPr>
        </p:nvSpPr>
        <p:spPr>
          <a:xfrm>
            <a:off x="838200" y="3200401"/>
            <a:ext cx="10515600" cy="533400"/>
          </a:xfrm>
          <a:prstGeom prst="rect">
            <a:avLst/>
          </a:prstGeom>
        </p:spPr>
        <p:txBody>
          <a:bodyPr/>
          <a:lstStyle>
            <a:lvl1pPr algn="ctr">
              <a:defRPr sz="2600">
                <a:solidFill>
                  <a:srgbClr val="FFF0A0"/>
                </a:solidFill>
                <a:latin typeface="Myriad Pro" charset="0"/>
                <a:ea typeface="Myriad Pro" charset="0"/>
                <a:cs typeface="Myriad Pro" charset="0"/>
              </a:defRPr>
            </a:lvl1pPr>
          </a:lstStyle>
          <a:p>
            <a:r>
              <a:rPr lang="en-US" dirty="0"/>
              <a:t>Click to Edit Master Title</a:t>
            </a:r>
          </a:p>
        </p:txBody>
      </p:sp>
      <p:sp>
        <p:nvSpPr>
          <p:cNvPr id="15" name="Content Placeholder 17"/>
          <p:cNvSpPr>
            <a:spLocks noGrp="1"/>
          </p:cNvSpPr>
          <p:nvPr>
            <p:ph sz="quarter" idx="10" hasCustomPrompt="1"/>
          </p:nvPr>
        </p:nvSpPr>
        <p:spPr>
          <a:xfrm>
            <a:off x="2197100" y="4038600"/>
            <a:ext cx="7797800" cy="914400"/>
          </a:xfrm>
          <a:prstGeom prst="rect">
            <a:avLst/>
          </a:prstGeom>
        </p:spPr>
        <p:txBody>
          <a:bodyPr/>
          <a:lstStyle>
            <a:lvl1pPr marL="0" indent="0" algn="ctr">
              <a:buNone/>
              <a:defRPr sz="2000" baseline="0">
                <a:solidFill>
                  <a:srgbClr val="EBEBEB"/>
                </a:solidFill>
              </a:defRPr>
            </a:lvl1pPr>
          </a:lstStyle>
          <a:p>
            <a:pPr lvl="0"/>
            <a:r>
              <a:rPr lang="en-US" dirty="0"/>
              <a:t>Click to Edit Master subtitle</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light bkgd">
    <p:spTree>
      <p:nvGrpSpPr>
        <p:cNvPr id="1" name=""/>
        <p:cNvGrpSpPr/>
        <p:nvPr/>
      </p:nvGrpSpPr>
      <p:grpSpPr>
        <a:xfrm>
          <a:off x="0" y="0"/>
          <a:ext cx="0" cy="0"/>
          <a:chOff x="0" y="0"/>
          <a:chExt cx="0" cy="0"/>
        </a:xfrm>
      </p:grpSpPr>
      <p:cxnSp>
        <p:nvCxnSpPr>
          <p:cNvPr id="4" name="Straight Connector 3"/>
          <p:cNvCxnSpPr/>
          <p:nvPr userDrawn="1"/>
        </p:nvCxnSpPr>
        <p:spPr>
          <a:xfrm>
            <a:off x="1422400" y="2743200"/>
            <a:ext cx="9347200" cy="0"/>
          </a:xfrm>
          <a:prstGeom prst="line">
            <a:avLst/>
          </a:prstGeom>
          <a:ln>
            <a:solidFill>
              <a:srgbClr val="A9B2B1"/>
            </a:solidFill>
          </a:ln>
        </p:spPr>
        <p:style>
          <a:lnRef idx="1">
            <a:schemeClr val="accent1"/>
          </a:lnRef>
          <a:fillRef idx="0">
            <a:schemeClr val="accent1"/>
          </a:fillRef>
          <a:effectRef idx="0">
            <a:schemeClr val="accent1"/>
          </a:effectRef>
          <a:fontRef idx="minor">
            <a:schemeClr val="tx1"/>
          </a:fontRef>
        </p:style>
      </p:cxnSp>
      <p:sp>
        <p:nvSpPr>
          <p:cNvPr id="14" name="Title 9"/>
          <p:cNvSpPr>
            <a:spLocks noGrp="1"/>
          </p:cNvSpPr>
          <p:nvPr>
            <p:ph type="title" hasCustomPrompt="1"/>
          </p:nvPr>
        </p:nvSpPr>
        <p:spPr>
          <a:xfrm>
            <a:off x="838200" y="3200401"/>
            <a:ext cx="10515600" cy="533400"/>
          </a:xfrm>
          <a:prstGeom prst="rect">
            <a:avLst/>
          </a:prstGeom>
        </p:spPr>
        <p:txBody>
          <a:bodyPr/>
          <a:lstStyle>
            <a:lvl1pPr algn="ctr">
              <a:defRPr sz="2600">
                <a:solidFill>
                  <a:schemeClr val="tx2">
                    <a:lumMod val="65000"/>
                    <a:lumOff val="35000"/>
                  </a:schemeClr>
                </a:solidFill>
                <a:latin typeface="Myriad Pro" charset="0"/>
                <a:ea typeface="Myriad Pro" charset="0"/>
                <a:cs typeface="Myriad Pro" charset="0"/>
              </a:defRPr>
            </a:lvl1pPr>
          </a:lstStyle>
          <a:p>
            <a:r>
              <a:rPr lang="en-US" dirty="0"/>
              <a:t>Click to Edit Presentation Title</a:t>
            </a:r>
          </a:p>
        </p:txBody>
      </p:sp>
      <p:sp>
        <p:nvSpPr>
          <p:cNvPr id="15" name="Content Placeholder 17"/>
          <p:cNvSpPr>
            <a:spLocks noGrp="1"/>
          </p:cNvSpPr>
          <p:nvPr>
            <p:ph sz="quarter" idx="10" hasCustomPrompt="1"/>
          </p:nvPr>
        </p:nvSpPr>
        <p:spPr>
          <a:xfrm>
            <a:off x="2197100" y="4038600"/>
            <a:ext cx="7797800" cy="914400"/>
          </a:xfrm>
          <a:prstGeom prst="rect">
            <a:avLst/>
          </a:prstGeom>
        </p:spPr>
        <p:txBody>
          <a:bodyPr/>
          <a:lstStyle>
            <a:lvl1pPr marL="0" indent="0" algn="ctr">
              <a:buNone/>
              <a:defRPr sz="2000" baseline="0">
                <a:solidFill>
                  <a:schemeClr val="tx2">
                    <a:lumMod val="65000"/>
                    <a:lumOff val="35000"/>
                  </a:schemeClr>
                </a:solidFill>
              </a:defRPr>
            </a:lvl1pPr>
          </a:lstStyle>
          <a:p>
            <a:pPr lvl="0"/>
            <a:r>
              <a:rPr lang="en-US" dirty="0"/>
              <a:t>Click to Edit Presentation Subtitle</a:t>
            </a:r>
          </a:p>
        </p:txBody>
      </p:sp>
      <p:pic>
        <p:nvPicPr>
          <p:cNvPr id="17" name="Picture 16"/>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4573524" y="1677404"/>
            <a:ext cx="3044952" cy="69494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Bulleted Content">
    <p:spTree>
      <p:nvGrpSpPr>
        <p:cNvPr id="1" name=""/>
        <p:cNvGrpSpPr/>
        <p:nvPr/>
      </p:nvGrpSpPr>
      <p:grpSpPr>
        <a:xfrm>
          <a:off x="0" y="0"/>
          <a:ext cx="0" cy="0"/>
          <a:chOff x="0" y="0"/>
          <a:chExt cx="0" cy="0"/>
        </a:xfrm>
      </p:grpSpPr>
      <p:cxnSp>
        <p:nvCxnSpPr>
          <p:cNvPr id="9" name="Straight Connector 8"/>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4800" y="609600"/>
            <a:ext cx="11480800" cy="645075"/>
          </a:xfrm>
          <a:prstGeom prst="rect">
            <a:avLst/>
          </a:prstGeom>
        </p:spPr>
        <p:txBody>
          <a:bodyPr/>
          <a:lstStyle>
            <a:lvl1pPr>
              <a:defRPr sz="3000"/>
            </a:lvl1pPr>
          </a:lstStyle>
          <a:p>
            <a:r>
              <a:rPr lang="en-US"/>
              <a:t>Click to edit Master title style</a:t>
            </a:r>
            <a:endParaRPr lang="en-US" dirty="0"/>
          </a:p>
        </p:txBody>
      </p:sp>
      <p:sp>
        <p:nvSpPr>
          <p:cNvPr id="11" name="Text Placeholder 23"/>
          <p:cNvSpPr>
            <a:spLocks noGrp="1"/>
          </p:cNvSpPr>
          <p:nvPr>
            <p:ph idx="1"/>
          </p:nvPr>
        </p:nvSpPr>
        <p:spPr>
          <a:xfrm>
            <a:off x="609600" y="1604155"/>
            <a:ext cx="10972800" cy="5101445"/>
          </a:xfrm>
          <a:prstGeom prst="rect">
            <a:avLst/>
          </a:prstGeom>
        </p:spPr>
        <p:txBody>
          <a:bodyPr vert="horz" lIns="91440" tIns="45720" rIns="91440" bIns="45720" rtlCol="0">
            <a:normAutofit/>
          </a:bodyPr>
          <a:lstStyle>
            <a:lvl1pPr marL="287338" indent="-287338">
              <a:buSzPct val="100000"/>
              <a:defRPr sz="2400">
                <a:solidFill>
                  <a:schemeClr val="tx2">
                    <a:lumMod val="65000"/>
                    <a:lumOff val="35000"/>
                  </a:schemeClr>
                </a:solidFill>
              </a:defRPr>
            </a:lvl1pPr>
            <a:lvl2pPr marL="685800" indent="-228600">
              <a:defRPr sz="2000">
                <a:solidFill>
                  <a:schemeClr val="tx2">
                    <a:lumMod val="65000"/>
                    <a:lumOff val="35000"/>
                  </a:schemeClr>
                </a:solidFill>
              </a:defRPr>
            </a:lvl2pPr>
            <a:lvl3pPr marL="1084263" indent="-169863">
              <a:defRPr>
                <a:solidFill>
                  <a:schemeClr val="tx2">
                    <a:lumMod val="65000"/>
                    <a:lumOff val="35000"/>
                  </a:schemeClr>
                </a:solidFill>
              </a:defRPr>
            </a:lvl3pPr>
            <a:lvl4pPr>
              <a:defRPr>
                <a:solidFill>
                  <a:schemeClr val="tx2">
                    <a:lumMod val="65000"/>
                    <a:lumOff val="35000"/>
                  </a:schemeClr>
                </a:solidFill>
              </a:defRPr>
            </a:lvl4pPr>
            <a:lvl5pPr marL="2060575" indent="-290513">
              <a:defRPr>
                <a:solidFill>
                  <a:schemeClr val="tx2">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41647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running copy">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10972800" cy="914400"/>
          </a:xfrm>
          <a:prstGeom prst="rect">
            <a:avLst/>
          </a:prstGeom>
        </p:spPr>
        <p:txBody>
          <a:bodyPr vert="horz"/>
          <a:lstStyle>
            <a:lvl1pPr>
              <a:defRPr sz="3000"/>
            </a:lvl1pPr>
          </a:lstStyle>
          <a:p>
            <a:r>
              <a:rPr lang="en-US"/>
              <a:t>Click to edit Master title style</a:t>
            </a:r>
            <a:endParaRPr lang="en-US" dirty="0"/>
          </a:p>
        </p:txBody>
      </p:sp>
      <p:sp>
        <p:nvSpPr>
          <p:cNvPr id="3" name="Text Placeholder 23"/>
          <p:cNvSpPr>
            <a:spLocks noGrp="1"/>
          </p:cNvSpPr>
          <p:nvPr>
            <p:ph idx="1"/>
          </p:nvPr>
        </p:nvSpPr>
        <p:spPr>
          <a:xfrm>
            <a:off x="609600" y="1604155"/>
            <a:ext cx="10972800" cy="5101445"/>
          </a:xfrm>
          <a:prstGeom prst="rect">
            <a:avLst/>
          </a:prstGeom>
        </p:spPr>
        <p:txBody>
          <a:bodyPr vert="horz" lIns="91440" tIns="45720" rIns="91440" bIns="45720" rtlCol="0">
            <a:normAutofit/>
          </a:bodyPr>
          <a:lstStyle>
            <a:lvl1pPr marL="0" indent="0">
              <a:buSzPct val="100000"/>
              <a:buFontTx/>
              <a:buNone/>
              <a:defRPr sz="2400">
                <a:solidFill>
                  <a:schemeClr val="tx2">
                    <a:lumMod val="65000"/>
                    <a:lumOff val="35000"/>
                  </a:schemeClr>
                </a:solidFill>
              </a:defRPr>
            </a:lvl1pPr>
            <a:lvl2pPr marL="457200" indent="0">
              <a:buFontTx/>
              <a:buNone/>
              <a:defRPr sz="2000">
                <a:solidFill>
                  <a:schemeClr val="tx2">
                    <a:lumMod val="65000"/>
                    <a:lumOff val="35000"/>
                  </a:schemeClr>
                </a:solidFill>
              </a:defRPr>
            </a:lvl2pPr>
            <a:lvl3pPr marL="914400" indent="0">
              <a:buFontTx/>
              <a:buNone/>
              <a:defRPr>
                <a:solidFill>
                  <a:schemeClr val="tx2">
                    <a:lumMod val="65000"/>
                    <a:lumOff val="35000"/>
                  </a:schemeClr>
                </a:solidFill>
              </a:defRPr>
            </a:lvl3pPr>
            <a:lvl4pPr marL="1371600" indent="0">
              <a:buFontTx/>
              <a:buNone/>
              <a:defRPr>
                <a:solidFill>
                  <a:schemeClr val="tx2">
                    <a:lumMod val="65000"/>
                    <a:lumOff val="35000"/>
                  </a:schemeClr>
                </a:solidFill>
              </a:defRPr>
            </a:lvl4pPr>
            <a:lvl5pPr marL="1770062" indent="0">
              <a:buFontTx/>
              <a:buNone/>
              <a:defRPr>
                <a:solidFill>
                  <a:schemeClr val="tx2">
                    <a:lumMod val="65000"/>
                    <a:lumOff val="35000"/>
                  </a:schemeClr>
                </a:solidFill>
              </a:defRPr>
            </a:lvl5pPr>
          </a:lstStyle>
          <a:p>
            <a:pPr lvl="0"/>
            <a:r>
              <a:rPr lang="en-US"/>
              <a:t>Edit Master text styles</a:t>
            </a:r>
          </a:p>
        </p:txBody>
      </p:sp>
      <p:cxnSp>
        <p:nvCxnSpPr>
          <p:cNvPr id="4" name="Straight Connector 3"/>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8205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s--bullets">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10972800" cy="838200"/>
          </a:xfrm>
          <a:prstGeom prst="rect">
            <a:avLst/>
          </a:prstGeom>
        </p:spPr>
        <p:txBody>
          <a:bodyPr vert="horz"/>
          <a:lstStyle>
            <a:lvl1pPr>
              <a:defRPr sz="3000"/>
            </a:lvl1pPr>
          </a:lstStyle>
          <a:p>
            <a:r>
              <a:rPr lang="en-US"/>
              <a:t>Click to edit Master title style</a:t>
            </a:r>
            <a:endParaRPr lang="en-US" dirty="0"/>
          </a:p>
        </p:txBody>
      </p:sp>
      <p:sp>
        <p:nvSpPr>
          <p:cNvPr id="4" name="Content Placeholder 3"/>
          <p:cNvSpPr>
            <a:spLocks noGrp="1"/>
          </p:cNvSpPr>
          <p:nvPr>
            <p:ph sz="quarter" idx="10" hasCustomPrompt="1"/>
          </p:nvPr>
        </p:nvSpPr>
        <p:spPr>
          <a:xfrm>
            <a:off x="711200" y="1600200"/>
            <a:ext cx="4978400" cy="5181600"/>
          </a:xfrm>
          <a:prstGeom prst="rect">
            <a:avLst/>
          </a:prstGeom>
        </p:spPr>
        <p:txBody>
          <a:bodyPr vert="horz"/>
          <a:lstStyle>
            <a:lvl1pPr marL="228600" indent="-228600">
              <a:defRPr sz="2400"/>
            </a:lvl1pPr>
            <a:lvl2pPr marL="685800" indent="-228600">
              <a:defRPr sz="2000"/>
            </a:lvl2pPr>
            <a:lvl3pPr marL="1084263" indent="-169863">
              <a:defRPr sz="2000"/>
            </a:lvl3pPr>
            <a:lvl5pPr marL="2057400" indent="-228600">
              <a:defRPr/>
            </a:lvl5pPr>
          </a:lstStyle>
          <a:p>
            <a:pPr lvl="0"/>
            <a:r>
              <a:rPr lang="en-US" dirty="0"/>
              <a:t>Level One Bullet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1" hasCustomPrompt="1"/>
          </p:nvPr>
        </p:nvSpPr>
        <p:spPr>
          <a:xfrm>
            <a:off x="6096000" y="1600200"/>
            <a:ext cx="4978400" cy="5181600"/>
          </a:xfrm>
          <a:prstGeom prst="rect">
            <a:avLst/>
          </a:prstGeom>
        </p:spPr>
        <p:txBody>
          <a:bodyPr vert="horz"/>
          <a:lstStyle>
            <a:lvl1pPr marL="228600" indent="-228600">
              <a:defRPr sz="2400"/>
            </a:lvl1pPr>
            <a:lvl2pPr marL="685800" indent="-228600">
              <a:defRPr sz="2000"/>
            </a:lvl2pPr>
            <a:lvl3pPr marL="1084263" indent="-169863">
              <a:defRPr sz="2000"/>
            </a:lvl3pPr>
            <a:lvl5pPr marL="2057400" indent="-228600">
              <a:defRPr/>
            </a:lvl5pPr>
          </a:lstStyle>
          <a:p>
            <a:pPr lvl="0"/>
            <a:r>
              <a:rPr lang="en-US" dirty="0"/>
              <a:t>Level One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2830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s--copy">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10972800" cy="762000"/>
          </a:xfrm>
          <a:prstGeom prst="rect">
            <a:avLst/>
          </a:prstGeom>
        </p:spPr>
        <p:txBody>
          <a:bodyPr vert="horz"/>
          <a:lstStyle>
            <a:lvl1pPr>
              <a:defRPr sz="3000"/>
            </a:lvl1pPr>
          </a:lstStyle>
          <a:p>
            <a:r>
              <a:rPr lang="en-US"/>
              <a:t>Click to edit Master title style</a:t>
            </a:r>
            <a:endParaRPr lang="en-US" dirty="0"/>
          </a:p>
        </p:txBody>
      </p:sp>
      <p:cxnSp>
        <p:nvCxnSpPr>
          <p:cNvPr id="3" name="Straight Connector 2"/>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609600" y="1600200"/>
            <a:ext cx="5181600" cy="5029200"/>
          </a:xfrm>
          <a:prstGeom prst="rect">
            <a:avLst/>
          </a:prstGeom>
        </p:spPr>
        <p:txBody>
          <a:bodyPr vert="horz"/>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a:t>Edit Master text styles</a:t>
            </a:r>
          </a:p>
          <a:p>
            <a:pPr lvl="1"/>
            <a:r>
              <a:rPr lang="en-US"/>
              <a:t>Second level</a:t>
            </a:r>
          </a:p>
        </p:txBody>
      </p:sp>
      <p:sp>
        <p:nvSpPr>
          <p:cNvPr id="12" name="Content Placeholder 10"/>
          <p:cNvSpPr>
            <a:spLocks noGrp="1"/>
          </p:cNvSpPr>
          <p:nvPr>
            <p:ph sz="quarter" idx="11"/>
          </p:nvPr>
        </p:nvSpPr>
        <p:spPr>
          <a:xfrm>
            <a:off x="6197600" y="1600200"/>
            <a:ext cx="5181600" cy="5029200"/>
          </a:xfrm>
          <a:prstGeom prst="rect">
            <a:avLst/>
          </a:prstGeom>
        </p:spPr>
        <p:txBody>
          <a:bodyPr vert="horz"/>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5478279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 With Title">
    <p:spTree>
      <p:nvGrpSpPr>
        <p:cNvPr id="1" name=""/>
        <p:cNvGrpSpPr/>
        <p:nvPr/>
      </p:nvGrpSpPr>
      <p:grpSpPr>
        <a:xfrm>
          <a:off x="0" y="0"/>
          <a:ext cx="0" cy="0"/>
          <a:chOff x="0" y="0"/>
          <a:chExt cx="0" cy="0"/>
        </a:xfrm>
      </p:grpSpPr>
      <p:sp>
        <p:nvSpPr>
          <p:cNvPr id="3" name="Title 1"/>
          <p:cNvSpPr>
            <a:spLocks noGrp="1"/>
          </p:cNvSpPr>
          <p:nvPr>
            <p:ph type="title"/>
          </p:nvPr>
        </p:nvSpPr>
        <p:spPr>
          <a:xfrm>
            <a:off x="304800" y="609600"/>
            <a:ext cx="11480800" cy="645075"/>
          </a:xfrm>
          <a:prstGeom prst="rect">
            <a:avLst/>
          </a:prstGeom>
        </p:spPr>
        <p:txBody>
          <a:bodyPr/>
          <a:lstStyle>
            <a:lvl1pPr>
              <a:defRPr sz="3000"/>
            </a:lvl1pPr>
          </a:lstStyle>
          <a:p>
            <a:r>
              <a:rPr lang="en-US"/>
              <a:t>Click to edit Master title style</a:t>
            </a:r>
            <a:endParaRPr lang="en-US" dirty="0"/>
          </a:p>
        </p:txBody>
      </p:sp>
      <p:cxnSp>
        <p:nvCxnSpPr>
          <p:cNvPr id="4" name="Straight Connector 3"/>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10210800" y="114301"/>
            <a:ext cx="1801368" cy="411480"/>
          </a:xfrm>
          <a:prstGeom prst="rect">
            <a:avLst/>
          </a:prstGeom>
        </p:spPr>
      </p:pic>
    </p:spTree>
    <p:extLst>
      <p:ext uri="{BB962C8B-B14F-4D97-AF65-F5344CB8AC3E}">
        <p14:creationId xmlns:p14="http://schemas.microsoft.com/office/powerpoint/2010/main" val="18470754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 No Title">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10210800" y="114301"/>
            <a:ext cx="1801368" cy="411480"/>
          </a:xfrm>
          <a:prstGeom prst="rect">
            <a:avLst/>
          </a:prstGeom>
        </p:spPr>
      </p:pic>
    </p:spTree>
    <p:extLst>
      <p:ext uri="{BB962C8B-B14F-4D97-AF65-F5344CB8AC3E}">
        <p14:creationId xmlns:p14="http://schemas.microsoft.com/office/powerpoint/2010/main" val="2518080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6D5D7">
            <a:alpha val="65000"/>
          </a:srgbClr>
        </a:solidFill>
        <a:effectLst/>
      </p:bgPr>
    </p:bg>
    <p:spTree>
      <p:nvGrpSpPr>
        <p:cNvPr id="1" name=""/>
        <p:cNvGrpSpPr/>
        <p:nvPr/>
      </p:nvGrpSpPr>
      <p:grpSpPr>
        <a:xfrm>
          <a:off x="0" y="0"/>
          <a:ext cx="0" cy="0"/>
          <a:chOff x="0" y="0"/>
          <a:chExt cx="0" cy="0"/>
        </a:xfrm>
      </p:grpSpPr>
      <p:pic>
        <p:nvPicPr>
          <p:cNvPr id="5" name="Picture 4"/>
          <p:cNvPicPr>
            <a:picLocks/>
          </p:cNvPicPr>
          <p:nvPr userDrawn="1"/>
        </p:nvPicPr>
        <p:blipFill>
          <a:blip r:embed="rId10" cstate="email">
            <a:extLst>
              <a:ext uri="{28A0092B-C50C-407E-A947-70E740481C1C}">
                <a14:useLocalDpi xmlns:a14="http://schemas.microsoft.com/office/drawing/2010/main" val="0"/>
              </a:ext>
            </a:extLst>
          </a:blip>
          <a:stretch>
            <a:fillRect/>
          </a:stretch>
        </p:blipFill>
        <p:spPr>
          <a:xfrm>
            <a:off x="10210800" y="114301"/>
            <a:ext cx="1801368" cy="411480"/>
          </a:xfrm>
          <a:prstGeom prst="rect">
            <a:avLst/>
          </a:prstGeom>
        </p:spPr>
      </p:pic>
    </p:spTree>
    <p:extLst>
      <p:ext uri="{BB962C8B-B14F-4D97-AF65-F5344CB8AC3E}">
        <p14:creationId xmlns:p14="http://schemas.microsoft.com/office/powerpoint/2010/main" val="786624690"/>
      </p:ext>
    </p:extLst>
  </p:cSld>
  <p:clrMap bg1="lt1" tx1="dk1" bg2="lt2" tx2="dk2" accent1="accent1" accent2="accent2" accent3="accent3" accent4="accent4" accent5="accent5" accent6="accent6" hlink="hlink" folHlink="folHlink"/>
  <p:sldLayoutIdLst>
    <p:sldLayoutId id="2147483735" r:id="rId1"/>
    <p:sldLayoutId id="2147483734" r:id="rId2"/>
    <p:sldLayoutId id="2147483666" r:id="rId3"/>
    <p:sldLayoutId id="2147483740" r:id="rId4"/>
    <p:sldLayoutId id="2147483744" r:id="rId5"/>
    <p:sldLayoutId id="2147483745" r:id="rId6"/>
    <p:sldLayoutId id="2147483736" r:id="rId7"/>
    <p:sldLayoutId id="2147483743" r:id="rId8"/>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hf sldNum="0" hdr="0" ftr="0" dt="0"/>
  <p:txStyles>
    <p:titleStyle>
      <a:lvl1pPr algn="l" rtl="0" eaLnBrk="1" fontAlgn="base" hangingPunct="1">
        <a:spcBef>
          <a:spcPct val="0"/>
        </a:spcBef>
        <a:spcAft>
          <a:spcPct val="0"/>
        </a:spcAft>
        <a:defRPr sz="2800" b="1" i="0">
          <a:solidFill>
            <a:schemeClr val="tx2">
              <a:lumMod val="65000"/>
              <a:lumOff val="35000"/>
            </a:schemeClr>
          </a:solidFill>
          <a:latin typeface="Myriad Pro Semibold" charset="0"/>
          <a:ea typeface="Myriad Pro Semibold" charset="0"/>
          <a:cs typeface="Myriad Pro Semibold" charset="0"/>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p:titleStyle>
    <p:bodyStyle>
      <a:lvl1pPr marL="342900" indent="-342900" algn="l" rtl="0" eaLnBrk="1" fontAlgn="base" hangingPunct="1">
        <a:spcBef>
          <a:spcPct val="20000"/>
        </a:spcBef>
        <a:spcAft>
          <a:spcPct val="0"/>
        </a:spcAft>
        <a:buClr>
          <a:srgbClr val="800000"/>
        </a:buClr>
        <a:buSzPct val="87000"/>
        <a:buFont typeface="ArialUnicodeMS" charset="0"/>
        <a:buChar char="▸"/>
        <a:defRPr sz="22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063052"/>
        </a:buClr>
        <a:buSzPct val="80000"/>
        <a:buFont typeface="Wingdings" charset="0"/>
        <a:buChar char="§"/>
        <a:defRPr sz="18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800000"/>
        </a:buClr>
        <a:buChar char="•"/>
        <a:defRPr sz="18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tx1"/>
        </a:buClr>
        <a:buFont typeface="Wingdings" charset="0"/>
        <a:buChar char="ü"/>
        <a:defRPr sz="1600">
          <a:solidFill>
            <a:schemeClr val="tx1"/>
          </a:solidFill>
          <a:latin typeface="Myriad Pro" charset="0"/>
          <a:ea typeface="Myriad Pro" charset="0"/>
          <a:cs typeface="Myriad Pro" charset="0"/>
        </a:defRPr>
      </a:lvl4pPr>
      <a:lvl5pPr marL="2171700" indent="-342900" algn="l" rtl="0" eaLnBrk="1" fontAlgn="base" hangingPunct="1">
        <a:spcBef>
          <a:spcPct val="20000"/>
        </a:spcBef>
        <a:spcAft>
          <a:spcPct val="0"/>
        </a:spcAft>
        <a:buClr>
          <a:srgbClr val="800000"/>
        </a:buClr>
        <a:buFont typeface="Courier New" charset="0"/>
        <a:buChar char="o"/>
        <a:defRPr sz="16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2432"/>
        </a:solidFill>
        <a:effectLst/>
      </p:bgPr>
    </p:bg>
    <p:spTree>
      <p:nvGrpSpPr>
        <p:cNvPr id="1" name=""/>
        <p:cNvGrpSpPr/>
        <p:nvPr/>
      </p:nvGrpSpPr>
      <p:grpSpPr>
        <a:xfrm>
          <a:off x="0" y="0"/>
          <a:ext cx="0" cy="0"/>
          <a:chOff x="0" y="0"/>
          <a:chExt cx="0" cy="0"/>
        </a:xfrm>
      </p:grpSpPr>
      <p:sp>
        <p:nvSpPr>
          <p:cNvPr id="20" name="Title 19"/>
          <p:cNvSpPr>
            <a:spLocks noGrp="1"/>
          </p:cNvSpPr>
          <p:nvPr>
            <p:ph type="title"/>
          </p:nvPr>
        </p:nvSpPr>
        <p:spPr>
          <a:xfrm>
            <a:off x="838200" y="3200401"/>
            <a:ext cx="10515600" cy="533400"/>
          </a:xfrm>
        </p:spPr>
        <p:txBody>
          <a:bodyPr>
            <a:normAutofit/>
          </a:bodyPr>
          <a:lstStyle/>
          <a:p>
            <a:r>
              <a:rPr lang="en-US" dirty="0"/>
              <a:t>PATHWAYS, AN OVERVIEW</a:t>
            </a:r>
          </a:p>
        </p:txBody>
      </p:sp>
      <p:sp>
        <p:nvSpPr>
          <p:cNvPr id="21" name="Content Placeholder 20"/>
          <p:cNvSpPr>
            <a:spLocks noGrp="1"/>
          </p:cNvSpPr>
          <p:nvPr>
            <p:ph sz="quarter" idx="10"/>
          </p:nvPr>
        </p:nvSpPr>
        <p:spPr>
          <a:xfrm>
            <a:off x="2197100" y="4038600"/>
            <a:ext cx="7797800" cy="914400"/>
          </a:xfrm>
        </p:spPr>
        <p:txBody>
          <a:bodyPr>
            <a:normAutofit/>
          </a:bodyPr>
          <a:lstStyle/>
          <a:p>
            <a:r>
              <a:rPr lang="en-US" dirty="0"/>
              <a:t>District 70</a:t>
            </a:r>
          </a:p>
          <a:p>
            <a:r>
              <a:rPr lang="en-US" dirty="0"/>
              <a:t>Australia</a:t>
            </a:r>
          </a:p>
        </p:txBody>
      </p:sp>
    </p:spTree>
    <p:custDataLst>
      <p:tags r:id="rId1"/>
    </p:custDataLst>
    <p:extLst>
      <p:ext uri="{BB962C8B-B14F-4D97-AF65-F5344CB8AC3E}">
        <p14:creationId xmlns:p14="http://schemas.microsoft.com/office/powerpoint/2010/main" val="14684687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72432">
            <a:alpha val="15000"/>
          </a:srgbClr>
        </a:solidFill>
        <a:effectLst/>
      </p:bgPr>
    </p:bg>
    <p:spTree>
      <p:nvGrpSpPr>
        <p:cNvPr id="1" name=""/>
        <p:cNvGrpSpPr/>
        <p:nvPr/>
      </p:nvGrpSpPr>
      <p:grpSpPr>
        <a:xfrm>
          <a:off x="0" y="0"/>
          <a:ext cx="0" cy="0"/>
          <a:chOff x="0" y="0"/>
          <a:chExt cx="0" cy="0"/>
        </a:xfrm>
      </p:grpSpPr>
      <p:pic>
        <p:nvPicPr>
          <p:cNvPr id="2" name="Picture 1" descr="A picture containing knife&#10;&#10;Description automatically generated">
            <a:extLst>
              <a:ext uri="{FF2B5EF4-FFF2-40B4-BE49-F238E27FC236}">
                <a16:creationId xmlns:a16="http://schemas.microsoft.com/office/drawing/2014/main" id="{8868473A-CF89-A045-BD03-846406EE5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09600"/>
            <a:ext cx="7937500" cy="1371600"/>
          </a:xfrm>
          <a:prstGeom prst="rect">
            <a:avLst/>
          </a:prstGeom>
        </p:spPr>
      </p:pic>
      <p:sp>
        <p:nvSpPr>
          <p:cNvPr id="5" name="Rectangle 4">
            <a:extLst>
              <a:ext uri="{FF2B5EF4-FFF2-40B4-BE49-F238E27FC236}">
                <a16:creationId xmlns:a16="http://schemas.microsoft.com/office/drawing/2014/main" id="{A851E3F3-5634-F044-8C6F-51DBC22C2DFE}"/>
              </a:ext>
            </a:extLst>
          </p:cNvPr>
          <p:cNvSpPr/>
          <p:nvPr/>
        </p:nvSpPr>
        <p:spPr>
          <a:xfrm>
            <a:off x="2590800" y="5602069"/>
            <a:ext cx="4761240" cy="646331"/>
          </a:xfrm>
          <a:prstGeom prst="rect">
            <a:avLst/>
          </a:prstGeom>
        </p:spPr>
        <p:txBody>
          <a:bodyPr wrap="none">
            <a:spAutoFit/>
          </a:bodyPr>
          <a:lstStyle/>
          <a:p>
            <a:pPr marL="571500" indent="-571500">
              <a:buClr>
                <a:srgbClr val="772432"/>
              </a:buClr>
              <a:buFont typeface="Wingdings" pitchFamily="2" charset="2"/>
              <a:buChar char="v"/>
            </a:pPr>
            <a:r>
              <a:rPr lang="en-AU" sz="3600" dirty="0">
                <a:latin typeface="MyriadPro" panose="020B0503030403020204" pitchFamily="34" charset="0"/>
              </a:rPr>
              <a:t>Reflect on Your Path </a:t>
            </a:r>
            <a:endParaRPr lang="en-AU" sz="3600" dirty="0">
              <a:effectLst/>
            </a:endParaRPr>
          </a:p>
        </p:txBody>
      </p:sp>
      <p:sp>
        <p:nvSpPr>
          <p:cNvPr id="6" name="Rectangle 5">
            <a:extLst>
              <a:ext uri="{FF2B5EF4-FFF2-40B4-BE49-F238E27FC236}">
                <a16:creationId xmlns:a16="http://schemas.microsoft.com/office/drawing/2014/main" id="{F2F1F953-A6E0-974B-A582-A149F5C1548A}"/>
              </a:ext>
            </a:extLst>
          </p:cNvPr>
          <p:cNvSpPr/>
          <p:nvPr/>
        </p:nvSpPr>
        <p:spPr>
          <a:xfrm>
            <a:off x="2590800" y="2514600"/>
            <a:ext cx="9524998" cy="646331"/>
          </a:xfrm>
          <a:prstGeom prst="rect">
            <a:avLst/>
          </a:prstGeom>
        </p:spPr>
        <p:txBody>
          <a:bodyPr wrap="square">
            <a:spAutoFit/>
          </a:bodyPr>
          <a:lstStyle/>
          <a:p>
            <a:pPr marL="571500" indent="-571500">
              <a:buClr>
                <a:srgbClr val="772432"/>
              </a:buClr>
              <a:buFont typeface="Wingdings" pitchFamily="2" charset="2"/>
              <a:buChar char="v"/>
            </a:pPr>
            <a:r>
              <a:rPr lang="en-AU" sz="3600" dirty="0">
                <a:latin typeface="MyriadPro" panose="020B0503030403020204" pitchFamily="34" charset="0"/>
              </a:rPr>
              <a:t>One required Project</a:t>
            </a:r>
            <a:endParaRPr lang="en-AU" dirty="0">
              <a:effectLst/>
            </a:endParaRPr>
          </a:p>
        </p:txBody>
      </p:sp>
      <p:sp>
        <p:nvSpPr>
          <p:cNvPr id="9" name="Rectangle 8">
            <a:extLst>
              <a:ext uri="{FF2B5EF4-FFF2-40B4-BE49-F238E27FC236}">
                <a16:creationId xmlns:a16="http://schemas.microsoft.com/office/drawing/2014/main" id="{ADEA8FBF-F66B-5C4E-9726-0D5CA4BD7D9B}"/>
              </a:ext>
            </a:extLst>
          </p:cNvPr>
          <p:cNvSpPr/>
          <p:nvPr/>
        </p:nvSpPr>
        <p:spPr>
          <a:xfrm>
            <a:off x="2590800" y="3276600"/>
            <a:ext cx="9524998" cy="646331"/>
          </a:xfrm>
          <a:prstGeom prst="rect">
            <a:avLst/>
          </a:prstGeom>
        </p:spPr>
        <p:txBody>
          <a:bodyPr wrap="square">
            <a:spAutoFit/>
          </a:bodyPr>
          <a:lstStyle/>
          <a:p>
            <a:pPr marL="571500" indent="-571500">
              <a:buClr>
                <a:srgbClr val="772432"/>
              </a:buClr>
              <a:buFont typeface="Wingdings" pitchFamily="2" charset="2"/>
              <a:buChar char="v"/>
            </a:pPr>
            <a:r>
              <a:rPr lang="en-AU" sz="3600" dirty="0">
                <a:latin typeface="MyriadPro" panose="020B0503030403020204" pitchFamily="34" charset="0"/>
              </a:rPr>
              <a:t>A minimum of one elective Project</a:t>
            </a:r>
            <a:endParaRPr lang="en-AU" dirty="0">
              <a:effectLst/>
            </a:endParaRPr>
          </a:p>
        </p:txBody>
      </p:sp>
      <p:sp>
        <p:nvSpPr>
          <p:cNvPr id="10" name="TextBox 9">
            <a:extLst>
              <a:ext uri="{FF2B5EF4-FFF2-40B4-BE49-F238E27FC236}">
                <a16:creationId xmlns:a16="http://schemas.microsoft.com/office/drawing/2014/main" id="{34B562B7-3843-4640-9A53-AA29E7C8990E}"/>
              </a:ext>
            </a:extLst>
          </p:cNvPr>
          <p:cNvSpPr txBox="1"/>
          <p:nvPr/>
        </p:nvSpPr>
        <p:spPr>
          <a:xfrm>
            <a:off x="3200400" y="3962400"/>
            <a:ext cx="8991600" cy="461665"/>
          </a:xfrm>
          <a:prstGeom prst="rect">
            <a:avLst/>
          </a:prstGeom>
          <a:noFill/>
        </p:spPr>
        <p:txBody>
          <a:bodyPr wrap="square" rtlCol="0">
            <a:spAutoFit/>
          </a:bodyPr>
          <a:lstStyle/>
          <a:p>
            <a:r>
              <a:rPr lang="en-US" sz="2400" dirty="0"/>
              <a:t>From 6 possible choices, including…</a:t>
            </a:r>
          </a:p>
        </p:txBody>
      </p:sp>
      <p:sp>
        <p:nvSpPr>
          <p:cNvPr id="11" name="Rectangle 10">
            <a:extLst>
              <a:ext uri="{FF2B5EF4-FFF2-40B4-BE49-F238E27FC236}">
                <a16:creationId xmlns:a16="http://schemas.microsoft.com/office/drawing/2014/main" id="{9B089CD2-FF30-EC40-9F66-CEE24011FA65}"/>
              </a:ext>
            </a:extLst>
          </p:cNvPr>
          <p:cNvSpPr/>
          <p:nvPr/>
        </p:nvSpPr>
        <p:spPr>
          <a:xfrm>
            <a:off x="3200400" y="4419600"/>
            <a:ext cx="8915400" cy="461665"/>
          </a:xfrm>
          <a:prstGeom prst="rect">
            <a:avLst/>
          </a:prstGeom>
        </p:spPr>
        <p:txBody>
          <a:bodyPr wrap="square">
            <a:spAutoFit/>
          </a:bodyPr>
          <a:lstStyle/>
          <a:p>
            <a:r>
              <a:rPr lang="en-US" sz="2400" dirty="0"/>
              <a:t>Ethical Leadership, Leading a Volunteer Organisation,</a:t>
            </a:r>
          </a:p>
        </p:txBody>
      </p:sp>
      <p:sp>
        <p:nvSpPr>
          <p:cNvPr id="13" name="Rectangle 12">
            <a:extLst>
              <a:ext uri="{FF2B5EF4-FFF2-40B4-BE49-F238E27FC236}">
                <a16:creationId xmlns:a16="http://schemas.microsoft.com/office/drawing/2014/main" id="{6201977C-241A-3947-B9B6-B6B7B32D491E}"/>
              </a:ext>
            </a:extLst>
          </p:cNvPr>
          <p:cNvSpPr/>
          <p:nvPr/>
        </p:nvSpPr>
        <p:spPr>
          <a:xfrm>
            <a:off x="3200400" y="4872335"/>
            <a:ext cx="8915399" cy="461665"/>
          </a:xfrm>
          <a:prstGeom prst="rect">
            <a:avLst/>
          </a:prstGeom>
        </p:spPr>
        <p:txBody>
          <a:bodyPr wrap="square">
            <a:spAutoFit/>
          </a:bodyPr>
          <a:lstStyle/>
          <a:p>
            <a:r>
              <a:rPr lang="en-US" sz="2400" dirty="0"/>
              <a:t>Speaking Professionally, Panel Discussion Moderator</a:t>
            </a:r>
          </a:p>
        </p:txBody>
      </p:sp>
    </p:spTree>
    <p:extLst>
      <p:ext uri="{BB962C8B-B14F-4D97-AF65-F5344CB8AC3E}">
        <p14:creationId xmlns:p14="http://schemas.microsoft.com/office/powerpoint/2010/main" val="39930633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build="allAtOnce"/>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72432">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75BF-E0A7-714A-880B-EF44A21827BB}"/>
              </a:ext>
            </a:extLst>
          </p:cNvPr>
          <p:cNvSpPr>
            <a:spLocks noGrp="1"/>
          </p:cNvSpPr>
          <p:nvPr>
            <p:ph type="title"/>
          </p:nvPr>
        </p:nvSpPr>
        <p:spPr/>
        <p:txBody>
          <a:bodyPr/>
          <a:lstStyle/>
          <a:p>
            <a:pPr marL="457200" indent="-457200">
              <a:buClr>
                <a:srgbClr val="772432"/>
              </a:buClr>
              <a:buFont typeface="Wingdings" pitchFamily="2" charset="2"/>
              <a:buChar char="Ø"/>
            </a:pPr>
            <a:r>
              <a:rPr lang="en-US" dirty="0"/>
              <a:t>Challenging Projects</a:t>
            </a:r>
          </a:p>
        </p:txBody>
      </p:sp>
      <p:sp>
        <p:nvSpPr>
          <p:cNvPr id="5" name="TextBox 4">
            <a:extLst>
              <a:ext uri="{FF2B5EF4-FFF2-40B4-BE49-F238E27FC236}">
                <a16:creationId xmlns:a16="http://schemas.microsoft.com/office/drawing/2014/main" id="{EBED5149-4BA2-DC43-A36D-6422ADAE5925}"/>
              </a:ext>
            </a:extLst>
          </p:cNvPr>
          <p:cNvSpPr txBox="1"/>
          <p:nvPr/>
        </p:nvSpPr>
        <p:spPr>
          <a:xfrm>
            <a:off x="1524000" y="2043668"/>
            <a:ext cx="5521063" cy="461665"/>
          </a:xfrm>
          <a:prstGeom prst="rect">
            <a:avLst/>
          </a:prstGeom>
          <a:noFill/>
        </p:spPr>
        <p:txBody>
          <a:bodyPr wrap="none" rtlCol="0">
            <a:spAutoFit/>
          </a:bodyPr>
          <a:lstStyle/>
          <a:p>
            <a:pPr marL="342900" indent="-342900">
              <a:buClr>
                <a:srgbClr val="772432"/>
              </a:buClr>
              <a:buFont typeface="Wingdings" pitchFamily="2" charset="2"/>
              <a:buChar char="v"/>
            </a:pPr>
            <a:r>
              <a:rPr lang="en-US" sz="2400" b="1" dirty="0"/>
              <a:t>Building a Social Media Presence:</a:t>
            </a:r>
          </a:p>
        </p:txBody>
      </p:sp>
      <p:sp>
        <p:nvSpPr>
          <p:cNvPr id="6" name="TextBox 5">
            <a:extLst>
              <a:ext uri="{FF2B5EF4-FFF2-40B4-BE49-F238E27FC236}">
                <a16:creationId xmlns:a16="http://schemas.microsoft.com/office/drawing/2014/main" id="{5F255E82-F714-C942-8BE1-D2B067294071}"/>
              </a:ext>
            </a:extLst>
          </p:cNvPr>
          <p:cNvSpPr txBox="1"/>
          <p:nvPr/>
        </p:nvSpPr>
        <p:spPr>
          <a:xfrm>
            <a:off x="1651000" y="2611735"/>
            <a:ext cx="10134600" cy="1200329"/>
          </a:xfrm>
          <a:prstGeom prst="rect">
            <a:avLst/>
          </a:prstGeom>
          <a:noFill/>
        </p:spPr>
        <p:txBody>
          <a:bodyPr wrap="square" rtlCol="0">
            <a:spAutoFit/>
          </a:bodyPr>
          <a:lstStyle/>
          <a:p>
            <a:r>
              <a:rPr lang="en-US" sz="2400" dirty="0"/>
              <a:t>This Project addresses how to best use different types of online communication.  It shows you how to create and maintain an online profile to promote yourself or an organization.</a:t>
            </a:r>
          </a:p>
        </p:txBody>
      </p:sp>
      <p:sp>
        <p:nvSpPr>
          <p:cNvPr id="9" name="TextBox 8">
            <a:extLst>
              <a:ext uri="{FF2B5EF4-FFF2-40B4-BE49-F238E27FC236}">
                <a16:creationId xmlns:a16="http://schemas.microsoft.com/office/drawing/2014/main" id="{BC0B83FB-6D44-4540-8471-50F34B0482DC}"/>
              </a:ext>
            </a:extLst>
          </p:cNvPr>
          <p:cNvSpPr txBox="1"/>
          <p:nvPr/>
        </p:nvSpPr>
        <p:spPr>
          <a:xfrm>
            <a:off x="1524000" y="4075669"/>
            <a:ext cx="3132589" cy="461665"/>
          </a:xfrm>
          <a:prstGeom prst="rect">
            <a:avLst/>
          </a:prstGeom>
          <a:noFill/>
        </p:spPr>
        <p:txBody>
          <a:bodyPr wrap="none" rtlCol="0">
            <a:spAutoFit/>
          </a:bodyPr>
          <a:lstStyle/>
          <a:p>
            <a:pPr marL="342900" indent="-342900">
              <a:buClr>
                <a:srgbClr val="772432"/>
              </a:buClr>
              <a:buFont typeface="Wingdings" pitchFamily="2" charset="2"/>
              <a:buChar char="v"/>
            </a:pPr>
            <a:r>
              <a:rPr lang="en-US" sz="2400" b="1" dirty="0"/>
              <a:t>Create a Podcast:</a:t>
            </a:r>
          </a:p>
        </p:txBody>
      </p:sp>
      <p:sp>
        <p:nvSpPr>
          <p:cNvPr id="10" name="TextBox 9">
            <a:extLst>
              <a:ext uri="{FF2B5EF4-FFF2-40B4-BE49-F238E27FC236}">
                <a16:creationId xmlns:a16="http://schemas.microsoft.com/office/drawing/2014/main" id="{5294D975-27C3-B94F-9EF2-1BAC8148790D}"/>
              </a:ext>
            </a:extLst>
          </p:cNvPr>
          <p:cNvSpPr txBox="1"/>
          <p:nvPr/>
        </p:nvSpPr>
        <p:spPr>
          <a:xfrm>
            <a:off x="1651000" y="4671877"/>
            <a:ext cx="10134600" cy="1200329"/>
          </a:xfrm>
          <a:prstGeom prst="rect">
            <a:avLst/>
          </a:prstGeom>
          <a:noFill/>
        </p:spPr>
        <p:txBody>
          <a:bodyPr wrap="square" rtlCol="0">
            <a:spAutoFit/>
          </a:bodyPr>
          <a:lstStyle/>
          <a:p>
            <a:r>
              <a:rPr lang="en-US" sz="2400" dirty="0"/>
              <a:t>This Project addresses the skills you need to develop a podcast, create interesting content and organise a cohesive program.  You will learn how to record and upload it to the internet.</a:t>
            </a:r>
          </a:p>
        </p:txBody>
      </p:sp>
    </p:spTree>
    <p:extLst>
      <p:ext uri="{BB962C8B-B14F-4D97-AF65-F5344CB8AC3E}">
        <p14:creationId xmlns:p14="http://schemas.microsoft.com/office/powerpoint/2010/main" val="28118542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72432">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75BF-E0A7-714A-880B-EF44A21827BB}"/>
              </a:ext>
            </a:extLst>
          </p:cNvPr>
          <p:cNvSpPr>
            <a:spLocks noGrp="1"/>
          </p:cNvSpPr>
          <p:nvPr>
            <p:ph type="title"/>
          </p:nvPr>
        </p:nvSpPr>
        <p:spPr/>
        <p:txBody>
          <a:bodyPr/>
          <a:lstStyle/>
          <a:p>
            <a:pPr marL="457200" indent="-457200">
              <a:buClr>
                <a:srgbClr val="772432"/>
              </a:buClr>
              <a:buFont typeface="Wingdings" pitchFamily="2" charset="2"/>
              <a:buChar char="Ø"/>
            </a:pPr>
            <a:r>
              <a:rPr lang="en-US" dirty="0"/>
              <a:t>Challenging Projects</a:t>
            </a:r>
          </a:p>
        </p:txBody>
      </p:sp>
      <p:sp>
        <p:nvSpPr>
          <p:cNvPr id="5" name="TextBox 4">
            <a:extLst>
              <a:ext uri="{FF2B5EF4-FFF2-40B4-BE49-F238E27FC236}">
                <a16:creationId xmlns:a16="http://schemas.microsoft.com/office/drawing/2014/main" id="{EBED5149-4BA2-DC43-A36D-6422ADAE5925}"/>
              </a:ext>
            </a:extLst>
          </p:cNvPr>
          <p:cNvSpPr txBox="1"/>
          <p:nvPr/>
        </p:nvSpPr>
        <p:spPr>
          <a:xfrm>
            <a:off x="1524000" y="2043668"/>
            <a:ext cx="5027338" cy="461665"/>
          </a:xfrm>
          <a:prstGeom prst="rect">
            <a:avLst/>
          </a:prstGeom>
          <a:noFill/>
        </p:spPr>
        <p:txBody>
          <a:bodyPr wrap="none" rtlCol="0">
            <a:spAutoFit/>
          </a:bodyPr>
          <a:lstStyle/>
          <a:p>
            <a:pPr marL="342900" indent="-342900">
              <a:buClr>
                <a:srgbClr val="772432"/>
              </a:buClr>
              <a:buFont typeface="Wingdings" pitchFamily="2" charset="2"/>
              <a:buChar char="v"/>
            </a:pPr>
            <a:r>
              <a:rPr lang="en-US" sz="2400" b="1" dirty="0"/>
              <a:t>Cross-Cultural Understanding:</a:t>
            </a:r>
          </a:p>
        </p:txBody>
      </p:sp>
      <p:sp>
        <p:nvSpPr>
          <p:cNvPr id="6" name="TextBox 5">
            <a:extLst>
              <a:ext uri="{FF2B5EF4-FFF2-40B4-BE49-F238E27FC236}">
                <a16:creationId xmlns:a16="http://schemas.microsoft.com/office/drawing/2014/main" id="{5F255E82-F714-C942-8BE1-D2B067294071}"/>
              </a:ext>
            </a:extLst>
          </p:cNvPr>
          <p:cNvSpPr txBox="1"/>
          <p:nvPr/>
        </p:nvSpPr>
        <p:spPr>
          <a:xfrm>
            <a:off x="1651000" y="2611735"/>
            <a:ext cx="10134600" cy="1200329"/>
          </a:xfrm>
          <a:prstGeom prst="rect">
            <a:avLst/>
          </a:prstGeom>
          <a:noFill/>
        </p:spPr>
        <p:txBody>
          <a:bodyPr wrap="square" rtlCol="0">
            <a:spAutoFit/>
          </a:bodyPr>
          <a:lstStyle/>
          <a:p>
            <a:r>
              <a:rPr lang="en-AU" sz="2400" dirty="0"/>
              <a:t>This project focuses on understanding the cultures with which you most closely identify and the impact of stereotypes associated with your cultures and others.</a:t>
            </a:r>
            <a:endParaRPr lang="en-AU" sz="2400" dirty="0">
              <a:effectLst/>
            </a:endParaRPr>
          </a:p>
        </p:txBody>
      </p:sp>
      <p:sp>
        <p:nvSpPr>
          <p:cNvPr id="9" name="TextBox 8">
            <a:extLst>
              <a:ext uri="{FF2B5EF4-FFF2-40B4-BE49-F238E27FC236}">
                <a16:creationId xmlns:a16="http://schemas.microsoft.com/office/drawing/2014/main" id="{BC0B83FB-6D44-4540-8471-50F34B0482DC}"/>
              </a:ext>
            </a:extLst>
          </p:cNvPr>
          <p:cNvSpPr txBox="1"/>
          <p:nvPr/>
        </p:nvSpPr>
        <p:spPr>
          <a:xfrm>
            <a:off x="1524000" y="4075669"/>
            <a:ext cx="3810659" cy="461665"/>
          </a:xfrm>
          <a:prstGeom prst="rect">
            <a:avLst/>
          </a:prstGeom>
          <a:noFill/>
        </p:spPr>
        <p:txBody>
          <a:bodyPr wrap="none" rtlCol="0">
            <a:spAutoFit/>
          </a:bodyPr>
          <a:lstStyle/>
          <a:p>
            <a:pPr marL="342900" indent="-342900">
              <a:buClr>
                <a:srgbClr val="772432"/>
              </a:buClr>
              <a:buFont typeface="Wingdings" pitchFamily="2" charset="2"/>
              <a:buChar char="v"/>
            </a:pPr>
            <a:r>
              <a:rPr lang="en-US" sz="2400" b="1" dirty="0"/>
              <a:t>Focus on the Positive:</a:t>
            </a:r>
          </a:p>
        </p:txBody>
      </p:sp>
      <p:sp>
        <p:nvSpPr>
          <p:cNvPr id="10" name="TextBox 9">
            <a:extLst>
              <a:ext uri="{FF2B5EF4-FFF2-40B4-BE49-F238E27FC236}">
                <a16:creationId xmlns:a16="http://schemas.microsoft.com/office/drawing/2014/main" id="{5294D975-27C3-B94F-9EF2-1BAC8148790D}"/>
              </a:ext>
            </a:extLst>
          </p:cNvPr>
          <p:cNvSpPr txBox="1"/>
          <p:nvPr/>
        </p:nvSpPr>
        <p:spPr>
          <a:xfrm>
            <a:off x="1651000" y="4671877"/>
            <a:ext cx="10134600" cy="1200329"/>
          </a:xfrm>
          <a:prstGeom prst="rect">
            <a:avLst/>
          </a:prstGeom>
          <a:noFill/>
        </p:spPr>
        <p:txBody>
          <a:bodyPr wrap="square" rtlCol="0">
            <a:spAutoFit/>
          </a:bodyPr>
          <a:lstStyle/>
          <a:p>
            <a:r>
              <a:rPr lang="en-AU" sz="2400" dirty="0"/>
              <a:t>This project addresses strategies for improving your personal interactions by understanding the impact of your attitudes and thoughts on daily interactions. </a:t>
            </a:r>
            <a:endParaRPr lang="en-AU" sz="2400" dirty="0">
              <a:effectLst/>
            </a:endParaRPr>
          </a:p>
        </p:txBody>
      </p:sp>
    </p:spTree>
    <p:extLst>
      <p:ext uri="{BB962C8B-B14F-4D97-AF65-F5344CB8AC3E}">
        <p14:creationId xmlns:p14="http://schemas.microsoft.com/office/powerpoint/2010/main" val="24316782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72432">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75BF-E0A7-714A-880B-EF44A21827BB}"/>
              </a:ext>
            </a:extLst>
          </p:cNvPr>
          <p:cNvSpPr>
            <a:spLocks noGrp="1"/>
          </p:cNvSpPr>
          <p:nvPr>
            <p:ph type="title"/>
          </p:nvPr>
        </p:nvSpPr>
        <p:spPr/>
        <p:txBody>
          <a:bodyPr/>
          <a:lstStyle/>
          <a:p>
            <a:pPr marL="457200" indent="-457200">
              <a:buClr>
                <a:srgbClr val="772432"/>
              </a:buClr>
              <a:buFont typeface="Wingdings" pitchFamily="2" charset="2"/>
              <a:buChar char="Ø"/>
            </a:pPr>
            <a:r>
              <a:rPr lang="en-US" dirty="0"/>
              <a:t>Challenging Projects</a:t>
            </a:r>
          </a:p>
        </p:txBody>
      </p:sp>
      <p:sp>
        <p:nvSpPr>
          <p:cNvPr id="5" name="TextBox 4">
            <a:extLst>
              <a:ext uri="{FF2B5EF4-FFF2-40B4-BE49-F238E27FC236}">
                <a16:creationId xmlns:a16="http://schemas.microsoft.com/office/drawing/2014/main" id="{EBED5149-4BA2-DC43-A36D-6422ADAE5925}"/>
              </a:ext>
            </a:extLst>
          </p:cNvPr>
          <p:cNvSpPr txBox="1"/>
          <p:nvPr/>
        </p:nvSpPr>
        <p:spPr>
          <a:xfrm>
            <a:off x="1524000" y="2043668"/>
            <a:ext cx="4238661" cy="461665"/>
          </a:xfrm>
          <a:prstGeom prst="rect">
            <a:avLst/>
          </a:prstGeom>
          <a:noFill/>
        </p:spPr>
        <p:txBody>
          <a:bodyPr wrap="none" rtlCol="0">
            <a:spAutoFit/>
          </a:bodyPr>
          <a:lstStyle/>
          <a:p>
            <a:pPr marL="342900" indent="-342900">
              <a:buClr>
                <a:srgbClr val="772432"/>
              </a:buClr>
              <a:buFont typeface="Wingdings" pitchFamily="2" charset="2"/>
              <a:buChar char="v"/>
            </a:pPr>
            <a:r>
              <a:rPr lang="en-US" sz="2400" b="1" dirty="0"/>
              <a:t>Manage Online Meetings:</a:t>
            </a:r>
          </a:p>
        </p:txBody>
      </p:sp>
      <p:sp>
        <p:nvSpPr>
          <p:cNvPr id="6" name="TextBox 5">
            <a:extLst>
              <a:ext uri="{FF2B5EF4-FFF2-40B4-BE49-F238E27FC236}">
                <a16:creationId xmlns:a16="http://schemas.microsoft.com/office/drawing/2014/main" id="{5F255E82-F714-C942-8BE1-D2B067294071}"/>
              </a:ext>
            </a:extLst>
          </p:cNvPr>
          <p:cNvSpPr txBox="1"/>
          <p:nvPr/>
        </p:nvSpPr>
        <p:spPr>
          <a:xfrm>
            <a:off x="1651000" y="2611735"/>
            <a:ext cx="10134600" cy="1200329"/>
          </a:xfrm>
          <a:prstGeom prst="rect">
            <a:avLst/>
          </a:prstGeom>
          <a:noFill/>
        </p:spPr>
        <p:txBody>
          <a:bodyPr wrap="square" rtlCol="0">
            <a:spAutoFit/>
          </a:bodyPr>
          <a:lstStyle/>
          <a:p>
            <a:r>
              <a:rPr lang="en-AU" sz="2400" dirty="0"/>
              <a:t>This project addresses how to effectively conduct online meetings and webinars, prepare and organize necessary visual aids, and lead with confidence. </a:t>
            </a:r>
          </a:p>
        </p:txBody>
      </p:sp>
      <p:sp>
        <p:nvSpPr>
          <p:cNvPr id="9" name="TextBox 8">
            <a:extLst>
              <a:ext uri="{FF2B5EF4-FFF2-40B4-BE49-F238E27FC236}">
                <a16:creationId xmlns:a16="http://schemas.microsoft.com/office/drawing/2014/main" id="{BC0B83FB-6D44-4540-8471-50F34B0482DC}"/>
              </a:ext>
            </a:extLst>
          </p:cNvPr>
          <p:cNvSpPr txBox="1"/>
          <p:nvPr/>
        </p:nvSpPr>
        <p:spPr>
          <a:xfrm>
            <a:off x="1524000" y="4075669"/>
            <a:ext cx="5012719" cy="461665"/>
          </a:xfrm>
          <a:prstGeom prst="rect">
            <a:avLst/>
          </a:prstGeom>
          <a:noFill/>
        </p:spPr>
        <p:txBody>
          <a:bodyPr wrap="none" rtlCol="0">
            <a:spAutoFit/>
          </a:bodyPr>
          <a:lstStyle/>
          <a:p>
            <a:pPr marL="342900" indent="-342900">
              <a:buClr>
                <a:srgbClr val="772432"/>
              </a:buClr>
              <a:buFont typeface="Wingdings" pitchFamily="2" charset="2"/>
              <a:buChar char="v"/>
            </a:pPr>
            <a:r>
              <a:rPr lang="en-US" sz="2400" b="1" dirty="0"/>
              <a:t>Managing a Difficult Audience:</a:t>
            </a:r>
          </a:p>
        </p:txBody>
      </p:sp>
      <p:sp>
        <p:nvSpPr>
          <p:cNvPr id="10" name="TextBox 9">
            <a:extLst>
              <a:ext uri="{FF2B5EF4-FFF2-40B4-BE49-F238E27FC236}">
                <a16:creationId xmlns:a16="http://schemas.microsoft.com/office/drawing/2014/main" id="{5294D975-27C3-B94F-9EF2-1BAC8148790D}"/>
              </a:ext>
            </a:extLst>
          </p:cNvPr>
          <p:cNvSpPr txBox="1"/>
          <p:nvPr/>
        </p:nvSpPr>
        <p:spPr>
          <a:xfrm>
            <a:off x="1651000" y="4671877"/>
            <a:ext cx="10134600" cy="1200329"/>
          </a:xfrm>
          <a:prstGeom prst="rect">
            <a:avLst/>
          </a:prstGeom>
          <a:noFill/>
        </p:spPr>
        <p:txBody>
          <a:bodyPr wrap="square" rtlCol="0">
            <a:spAutoFit/>
          </a:bodyPr>
          <a:lstStyle/>
          <a:p>
            <a:r>
              <a:rPr lang="en-AU" sz="2400" dirty="0"/>
              <a:t>This project covers common behaviours of difficult audience members and how to address each behaviour in a calm, effective and professional way. </a:t>
            </a:r>
            <a:endParaRPr lang="en-AU" sz="2400" dirty="0">
              <a:effectLst/>
            </a:endParaRPr>
          </a:p>
        </p:txBody>
      </p:sp>
    </p:spTree>
    <p:extLst>
      <p:ext uri="{BB962C8B-B14F-4D97-AF65-F5344CB8AC3E}">
        <p14:creationId xmlns:p14="http://schemas.microsoft.com/office/powerpoint/2010/main" val="34491284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72432">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75BF-E0A7-714A-880B-EF44A21827BB}"/>
              </a:ext>
            </a:extLst>
          </p:cNvPr>
          <p:cNvSpPr>
            <a:spLocks noGrp="1"/>
          </p:cNvSpPr>
          <p:nvPr>
            <p:ph type="title"/>
          </p:nvPr>
        </p:nvSpPr>
        <p:spPr/>
        <p:txBody>
          <a:bodyPr/>
          <a:lstStyle/>
          <a:p>
            <a:pPr marL="457200" indent="-457200">
              <a:buClr>
                <a:srgbClr val="772432"/>
              </a:buClr>
              <a:buFont typeface="Wingdings" pitchFamily="2" charset="2"/>
              <a:buChar char="Ø"/>
            </a:pPr>
            <a:r>
              <a:rPr lang="en-US" dirty="0"/>
              <a:t>Challenging Projects</a:t>
            </a:r>
          </a:p>
        </p:txBody>
      </p:sp>
      <p:sp>
        <p:nvSpPr>
          <p:cNvPr id="5" name="TextBox 4">
            <a:extLst>
              <a:ext uri="{FF2B5EF4-FFF2-40B4-BE49-F238E27FC236}">
                <a16:creationId xmlns:a16="http://schemas.microsoft.com/office/drawing/2014/main" id="{EBED5149-4BA2-DC43-A36D-6422ADAE5925}"/>
              </a:ext>
            </a:extLst>
          </p:cNvPr>
          <p:cNvSpPr txBox="1"/>
          <p:nvPr/>
        </p:nvSpPr>
        <p:spPr>
          <a:xfrm>
            <a:off x="1524000" y="2043668"/>
            <a:ext cx="4139275" cy="461665"/>
          </a:xfrm>
          <a:prstGeom prst="rect">
            <a:avLst/>
          </a:prstGeom>
          <a:noFill/>
        </p:spPr>
        <p:txBody>
          <a:bodyPr wrap="none" rtlCol="0">
            <a:spAutoFit/>
          </a:bodyPr>
          <a:lstStyle/>
          <a:p>
            <a:pPr marL="342900" indent="-342900">
              <a:buClr>
                <a:srgbClr val="772432"/>
              </a:buClr>
              <a:buFont typeface="Wingdings" pitchFamily="2" charset="2"/>
              <a:buChar char="v"/>
            </a:pPr>
            <a:r>
              <a:rPr lang="en-US" sz="2400" b="1" dirty="0"/>
              <a:t>Prepare for an Interview:</a:t>
            </a:r>
          </a:p>
        </p:txBody>
      </p:sp>
      <p:sp>
        <p:nvSpPr>
          <p:cNvPr id="6" name="TextBox 5">
            <a:extLst>
              <a:ext uri="{FF2B5EF4-FFF2-40B4-BE49-F238E27FC236}">
                <a16:creationId xmlns:a16="http://schemas.microsoft.com/office/drawing/2014/main" id="{5F255E82-F714-C942-8BE1-D2B067294071}"/>
              </a:ext>
            </a:extLst>
          </p:cNvPr>
          <p:cNvSpPr txBox="1"/>
          <p:nvPr/>
        </p:nvSpPr>
        <p:spPr>
          <a:xfrm>
            <a:off x="1651000" y="2611735"/>
            <a:ext cx="10134600" cy="830997"/>
          </a:xfrm>
          <a:prstGeom prst="rect">
            <a:avLst/>
          </a:prstGeom>
          <a:noFill/>
        </p:spPr>
        <p:txBody>
          <a:bodyPr wrap="square" rtlCol="0">
            <a:spAutoFit/>
          </a:bodyPr>
          <a:lstStyle/>
          <a:p>
            <a:r>
              <a:rPr lang="en-AU" sz="2400" dirty="0"/>
              <a:t>This project addresses the skills you need to identify and speak about personal strengths and present yourself well in an interview of any type. </a:t>
            </a:r>
            <a:endParaRPr lang="en-AU" sz="2400" dirty="0">
              <a:effectLst/>
            </a:endParaRPr>
          </a:p>
        </p:txBody>
      </p:sp>
      <p:sp>
        <p:nvSpPr>
          <p:cNvPr id="9" name="TextBox 8">
            <a:extLst>
              <a:ext uri="{FF2B5EF4-FFF2-40B4-BE49-F238E27FC236}">
                <a16:creationId xmlns:a16="http://schemas.microsoft.com/office/drawing/2014/main" id="{BC0B83FB-6D44-4540-8471-50F34B0482DC}"/>
              </a:ext>
            </a:extLst>
          </p:cNvPr>
          <p:cNvSpPr txBox="1"/>
          <p:nvPr/>
        </p:nvSpPr>
        <p:spPr>
          <a:xfrm>
            <a:off x="1524000" y="4075669"/>
            <a:ext cx="4180183" cy="461665"/>
          </a:xfrm>
          <a:prstGeom prst="rect">
            <a:avLst/>
          </a:prstGeom>
          <a:noFill/>
        </p:spPr>
        <p:txBody>
          <a:bodyPr wrap="none" rtlCol="0">
            <a:spAutoFit/>
          </a:bodyPr>
          <a:lstStyle/>
          <a:p>
            <a:pPr marL="342900" indent="-342900">
              <a:buClr>
                <a:srgbClr val="772432"/>
              </a:buClr>
              <a:buFont typeface="Wingdings" pitchFamily="2" charset="2"/>
              <a:buChar char="v"/>
            </a:pPr>
            <a:r>
              <a:rPr lang="en-US" sz="2400" b="1" dirty="0"/>
              <a:t>Write a Compelling Blog:</a:t>
            </a:r>
          </a:p>
        </p:txBody>
      </p:sp>
      <p:sp>
        <p:nvSpPr>
          <p:cNvPr id="10" name="TextBox 9">
            <a:extLst>
              <a:ext uri="{FF2B5EF4-FFF2-40B4-BE49-F238E27FC236}">
                <a16:creationId xmlns:a16="http://schemas.microsoft.com/office/drawing/2014/main" id="{5294D975-27C3-B94F-9EF2-1BAC8148790D}"/>
              </a:ext>
            </a:extLst>
          </p:cNvPr>
          <p:cNvSpPr txBox="1"/>
          <p:nvPr/>
        </p:nvSpPr>
        <p:spPr>
          <a:xfrm>
            <a:off x="1651000" y="4671877"/>
            <a:ext cx="10134600" cy="1200329"/>
          </a:xfrm>
          <a:prstGeom prst="rect">
            <a:avLst/>
          </a:prstGeom>
          <a:noFill/>
        </p:spPr>
        <p:txBody>
          <a:bodyPr wrap="square" rtlCol="0">
            <a:spAutoFit/>
          </a:bodyPr>
          <a:lstStyle/>
          <a:p>
            <a:r>
              <a:rPr lang="en-AU" sz="2400" dirty="0"/>
              <a:t>This project addresses the basics of developing a compelling blog and successfully engaging a readership. It challenges you to post a minimum of eight blog posts in one month. </a:t>
            </a:r>
          </a:p>
        </p:txBody>
      </p:sp>
    </p:spTree>
    <p:extLst>
      <p:ext uri="{BB962C8B-B14F-4D97-AF65-F5344CB8AC3E}">
        <p14:creationId xmlns:p14="http://schemas.microsoft.com/office/powerpoint/2010/main" val="30781687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72432">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75BF-E0A7-714A-880B-EF44A21827BB}"/>
              </a:ext>
            </a:extLst>
          </p:cNvPr>
          <p:cNvSpPr>
            <a:spLocks noGrp="1"/>
          </p:cNvSpPr>
          <p:nvPr>
            <p:ph type="title"/>
          </p:nvPr>
        </p:nvSpPr>
        <p:spPr/>
        <p:txBody>
          <a:bodyPr/>
          <a:lstStyle/>
          <a:p>
            <a:pPr marL="457200" indent="-457200">
              <a:buClr>
                <a:srgbClr val="772432"/>
              </a:buClr>
              <a:buFont typeface="Wingdings" pitchFamily="2" charset="2"/>
              <a:buChar char="Ø"/>
            </a:pPr>
            <a:r>
              <a:rPr lang="en-US" sz="3200" dirty="0"/>
              <a:t>In Summary, we have learnt…</a:t>
            </a:r>
          </a:p>
        </p:txBody>
      </p:sp>
      <p:sp>
        <p:nvSpPr>
          <p:cNvPr id="7" name="Title 4">
            <a:extLst>
              <a:ext uri="{FF2B5EF4-FFF2-40B4-BE49-F238E27FC236}">
                <a16:creationId xmlns:a16="http://schemas.microsoft.com/office/drawing/2014/main" id="{9586CCCF-03AD-F34B-815B-33F64715A52F}"/>
              </a:ext>
            </a:extLst>
          </p:cNvPr>
          <p:cNvSpPr txBox="1">
            <a:spLocks/>
          </p:cNvSpPr>
          <p:nvPr/>
        </p:nvSpPr>
        <p:spPr>
          <a:xfrm>
            <a:off x="1524000" y="2528887"/>
            <a:ext cx="9144000" cy="671513"/>
          </a:xfrm>
          <a:prstGeom prst="rect">
            <a:avLst/>
          </a:prstGeom>
        </p:spPr>
        <p:txBody>
          <a:bodyPr/>
          <a:lstStyle>
            <a:lvl1pPr algn="l" rtl="0" eaLnBrk="1" fontAlgn="base" hangingPunct="1">
              <a:spcBef>
                <a:spcPct val="0"/>
              </a:spcBef>
              <a:spcAft>
                <a:spcPct val="0"/>
              </a:spcAft>
              <a:defRPr sz="2800" b="1" i="0">
                <a:solidFill>
                  <a:schemeClr val="tx2">
                    <a:lumMod val="65000"/>
                    <a:lumOff val="35000"/>
                  </a:schemeClr>
                </a:solidFill>
                <a:latin typeface="Myriad Pro Semibold" charset="0"/>
                <a:ea typeface="Myriad Pro Semibold" charset="0"/>
                <a:cs typeface="Myriad Pro Semibold" charset="0"/>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457200" indent="-457200">
              <a:buClr>
                <a:srgbClr val="800000"/>
              </a:buClr>
              <a:buSzPct val="100000"/>
              <a:buFont typeface="Wingdings" pitchFamily="2" charset="2"/>
              <a:buChar char="v"/>
            </a:pPr>
            <a:r>
              <a:rPr lang="en-US" sz="3000" kern="0" dirty="0"/>
              <a:t>The Paths currently available on Pathways</a:t>
            </a:r>
          </a:p>
        </p:txBody>
      </p:sp>
      <p:sp>
        <p:nvSpPr>
          <p:cNvPr id="11" name="Title 4">
            <a:extLst>
              <a:ext uri="{FF2B5EF4-FFF2-40B4-BE49-F238E27FC236}">
                <a16:creationId xmlns:a16="http://schemas.microsoft.com/office/drawing/2014/main" id="{29205996-766D-5041-BEA5-94CB2DE1888B}"/>
              </a:ext>
            </a:extLst>
          </p:cNvPr>
          <p:cNvSpPr txBox="1">
            <a:spLocks/>
          </p:cNvSpPr>
          <p:nvPr/>
        </p:nvSpPr>
        <p:spPr>
          <a:xfrm>
            <a:off x="1524000" y="3367087"/>
            <a:ext cx="9525000" cy="671513"/>
          </a:xfrm>
          <a:prstGeom prst="rect">
            <a:avLst/>
          </a:prstGeom>
        </p:spPr>
        <p:txBody>
          <a:bodyPr/>
          <a:lstStyle>
            <a:lvl1pPr algn="l" rtl="0" eaLnBrk="1" fontAlgn="base" hangingPunct="1">
              <a:spcBef>
                <a:spcPct val="0"/>
              </a:spcBef>
              <a:spcAft>
                <a:spcPct val="0"/>
              </a:spcAft>
              <a:defRPr sz="2800" b="1" i="0">
                <a:solidFill>
                  <a:schemeClr val="tx2">
                    <a:lumMod val="65000"/>
                    <a:lumOff val="35000"/>
                  </a:schemeClr>
                </a:solidFill>
                <a:latin typeface="Myriad Pro Semibold" charset="0"/>
                <a:ea typeface="Myriad Pro Semibold" charset="0"/>
                <a:cs typeface="Myriad Pro Semibold" charset="0"/>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457200" indent="-457200">
              <a:buClr>
                <a:srgbClr val="800000"/>
              </a:buClr>
              <a:buSzPct val="100000"/>
              <a:buFont typeface="Wingdings" pitchFamily="2" charset="2"/>
              <a:buChar char="v"/>
            </a:pPr>
            <a:r>
              <a:rPr lang="en-US" sz="3000" kern="0" dirty="0"/>
              <a:t>The number of levels on each Path and their purpose</a:t>
            </a:r>
          </a:p>
        </p:txBody>
      </p:sp>
      <p:sp>
        <p:nvSpPr>
          <p:cNvPr id="12" name="Title 4">
            <a:extLst>
              <a:ext uri="{FF2B5EF4-FFF2-40B4-BE49-F238E27FC236}">
                <a16:creationId xmlns:a16="http://schemas.microsoft.com/office/drawing/2014/main" id="{C5B86919-68E4-B547-8A56-13CFA4D02DEB}"/>
              </a:ext>
            </a:extLst>
          </p:cNvPr>
          <p:cNvSpPr txBox="1">
            <a:spLocks/>
          </p:cNvSpPr>
          <p:nvPr/>
        </p:nvSpPr>
        <p:spPr>
          <a:xfrm>
            <a:off x="1524000" y="4281487"/>
            <a:ext cx="9753600" cy="671513"/>
          </a:xfrm>
          <a:prstGeom prst="rect">
            <a:avLst/>
          </a:prstGeom>
        </p:spPr>
        <p:txBody>
          <a:bodyPr/>
          <a:lstStyle>
            <a:lvl1pPr algn="l" rtl="0" eaLnBrk="1" fontAlgn="base" hangingPunct="1">
              <a:spcBef>
                <a:spcPct val="0"/>
              </a:spcBef>
              <a:spcAft>
                <a:spcPct val="0"/>
              </a:spcAft>
              <a:defRPr sz="2800" b="1" i="0">
                <a:solidFill>
                  <a:schemeClr val="tx2">
                    <a:lumMod val="65000"/>
                    <a:lumOff val="35000"/>
                  </a:schemeClr>
                </a:solidFill>
                <a:latin typeface="Myriad Pro Semibold" charset="0"/>
                <a:ea typeface="Myriad Pro Semibold" charset="0"/>
                <a:cs typeface="Myriad Pro Semibold" charset="0"/>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457200" indent="-457200">
              <a:buClr>
                <a:srgbClr val="800000"/>
              </a:buClr>
              <a:buSzPct val="100000"/>
              <a:buFont typeface="Wingdings" pitchFamily="2" charset="2"/>
              <a:buChar char="v"/>
            </a:pPr>
            <a:r>
              <a:rPr lang="en-US" sz="3000" kern="0" dirty="0"/>
              <a:t>The contents of some of the more Challenging Projects</a:t>
            </a:r>
          </a:p>
        </p:txBody>
      </p:sp>
    </p:spTree>
    <p:extLst>
      <p:ext uri="{BB962C8B-B14F-4D97-AF65-F5344CB8AC3E}">
        <p14:creationId xmlns:p14="http://schemas.microsoft.com/office/powerpoint/2010/main" val="2307699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72432">
            <a:alpha val="15000"/>
          </a:srgbClr>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524000" y="2590801"/>
            <a:ext cx="9296400" cy="990599"/>
          </a:xfrm>
          <a:prstGeom prst="rect">
            <a:avLst/>
          </a:prstGeom>
        </p:spPr>
        <p:txBody>
          <a:bodyPr/>
          <a:lstStyle/>
          <a:p>
            <a:pPr algn="ctr"/>
            <a:r>
              <a:rPr lang="en-US" sz="6000" dirty="0"/>
              <a:t>Questions?</a:t>
            </a:r>
          </a:p>
        </p:txBody>
      </p:sp>
    </p:spTree>
    <p:custDataLst>
      <p:tags r:id="rId1"/>
    </p:custDataLst>
    <p:extLst>
      <p:ext uri="{BB962C8B-B14F-4D97-AF65-F5344CB8AC3E}">
        <p14:creationId xmlns:p14="http://schemas.microsoft.com/office/powerpoint/2010/main" val="3547686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72432">
            <a:alpha val="15000"/>
          </a:srgb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F1A87E-6E91-B643-AAB6-99F297D917E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81500" y="2895600"/>
            <a:ext cx="3429000" cy="1371600"/>
          </a:xfrm>
          <a:prstGeom prst="rect">
            <a:avLst/>
          </a:prstGeom>
        </p:spPr>
      </p:pic>
    </p:spTree>
    <p:extLst>
      <p:ext uri="{BB962C8B-B14F-4D97-AF65-F5344CB8AC3E}">
        <p14:creationId xmlns:p14="http://schemas.microsoft.com/office/powerpoint/2010/main" val="6466210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72432">
            <a:alpha val="15000"/>
          </a:srgb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normAutofit/>
          </a:bodyPr>
          <a:lstStyle/>
          <a:p>
            <a:r>
              <a:rPr lang="en-US" sz="3200" dirty="0"/>
              <a:t>Presenter</a:t>
            </a:r>
          </a:p>
        </p:txBody>
      </p:sp>
      <p:sp>
        <p:nvSpPr>
          <p:cNvPr id="6" name="Content Placeholder 5"/>
          <p:cNvSpPr>
            <a:spLocks noGrp="1"/>
          </p:cNvSpPr>
          <p:nvPr>
            <p:ph idx="1"/>
          </p:nvPr>
        </p:nvSpPr>
        <p:spPr>
          <a:xfrm>
            <a:off x="2667000" y="2895601"/>
            <a:ext cx="6781800" cy="1219200"/>
          </a:xfrm>
          <a:prstGeom prst="rect">
            <a:avLst/>
          </a:prstGeom>
        </p:spPr>
        <p:txBody>
          <a:bodyPr/>
          <a:lstStyle/>
          <a:p>
            <a:pPr>
              <a:buSzPct val="100000"/>
              <a:buFont typeface="Wingdings" pitchFamily="2" charset="2"/>
              <a:buChar char="Ø"/>
            </a:pPr>
            <a:r>
              <a:rPr lang="en-US" sz="2800" dirty="0"/>
              <a:t>  </a:t>
            </a:r>
            <a:r>
              <a:rPr lang="en-US" sz="3200" b="1" dirty="0"/>
              <a:t>Sebastian Sabater, DTM</a:t>
            </a:r>
          </a:p>
          <a:p>
            <a:pPr marL="0" indent="0">
              <a:buSzPct val="100000"/>
              <a:buNone/>
            </a:pPr>
            <a:r>
              <a:rPr lang="en-US" sz="2800" dirty="0"/>
              <a:t>      </a:t>
            </a:r>
            <a:r>
              <a:rPr lang="en-US" sz="2400" dirty="0"/>
              <a:t>District 70 Pathways Team Leader</a:t>
            </a:r>
          </a:p>
          <a:p>
            <a:pPr marL="0" indent="0">
              <a:buNone/>
            </a:pPr>
            <a:endParaRPr lang="en-US" sz="2800" dirty="0"/>
          </a:p>
        </p:txBody>
      </p:sp>
    </p:spTree>
    <p:custDataLst>
      <p:tags r:id="rId1"/>
    </p:custDataLst>
    <p:extLst>
      <p:ext uri="{BB962C8B-B14F-4D97-AF65-F5344CB8AC3E}">
        <p14:creationId xmlns:p14="http://schemas.microsoft.com/office/powerpoint/2010/main" val="19436354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72432">
            <a:alpha val="15000"/>
          </a:srgb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normAutofit/>
          </a:bodyPr>
          <a:lstStyle/>
          <a:p>
            <a:r>
              <a:rPr lang="en-US" sz="3200" dirty="0"/>
              <a:t>Agenda</a:t>
            </a:r>
          </a:p>
        </p:txBody>
      </p:sp>
      <p:sp>
        <p:nvSpPr>
          <p:cNvPr id="6" name="Content Placeholder 5"/>
          <p:cNvSpPr>
            <a:spLocks noGrp="1"/>
          </p:cNvSpPr>
          <p:nvPr>
            <p:ph idx="1"/>
          </p:nvPr>
        </p:nvSpPr>
        <p:spPr>
          <a:xfrm>
            <a:off x="2819400" y="2209800"/>
            <a:ext cx="6019800" cy="2590800"/>
          </a:xfrm>
          <a:prstGeom prst="rect">
            <a:avLst/>
          </a:prstGeom>
        </p:spPr>
        <p:txBody>
          <a:bodyPr/>
          <a:lstStyle/>
          <a:p>
            <a:pPr>
              <a:buSzPct val="100000"/>
              <a:buFont typeface="Wingdings" pitchFamily="2" charset="2"/>
              <a:buChar char="Ø"/>
            </a:pPr>
            <a:r>
              <a:rPr lang="en-US" sz="2800" dirty="0"/>
              <a:t>  </a:t>
            </a:r>
            <a:r>
              <a:rPr lang="en-US" sz="3200" dirty="0"/>
              <a:t>Pathways, Eleven Paths</a:t>
            </a:r>
          </a:p>
          <a:p>
            <a:pPr>
              <a:buSzPct val="100000"/>
              <a:buFont typeface="Wingdings" pitchFamily="2" charset="2"/>
              <a:buChar char="Ø"/>
            </a:pPr>
            <a:r>
              <a:rPr lang="en-US" sz="3200" dirty="0"/>
              <a:t>  Pathways Levels Explained</a:t>
            </a:r>
          </a:p>
          <a:p>
            <a:pPr>
              <a:buSzPct val="100000"/>
              <a:buFont typeface="Wingdings" pitchFamily="2" charset="2"/>
              <a:buChar char="Ø"/>
            </a:pPr>
            <a:r>
              <a:rPr lang="en-US" sz="3200" dirty="0"/>
              <a:t>  Challenging Projects</a:t>
            </a:r>
          </a:p>
          <a:p>
            <a:pPr>
              <a:buFont typeface="Wingdings" pitchFamily="2" charset="2"/>
              <a:buChar char="Ø"/>
            </a:pPr>
            <a:r>
              <a:rPr lang="en-US" sz="3200" dirty="0"/>
              <a:t>  Questions</a:t>
            </a:r>
          </a:p>
          <a:p>
            <a:pPr lvl="2">
              <a:buSzPct val="100000"/>
            </a:pPr>
            <a:endParaRPr lang="en-US" sz="2000" dirty="0"/>
          </a:p>
          <a:p>
            <a:pPr marL="0" indent="0">
              <a:buNone/>
            </a:pPr>
            <a:endParaRPr lang="en-US" sz="2800" dirty="0"/>
          </a:p>
        </p:txBody>
      </p:sp>
    </p:spTree>
    <p:custDataLst>
      <p:tags r:id="rId1"/>
    </p:custDataLst>
    <p:extLst>
      <p:ext uri="{BB962C8B-B14F-4D97-AF65-F5344CB8AC3E}">
        <p14:creationId xmlns:p14="http://schemas.microsoft.com/office/powerpoint/2010/main" val="27135676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72432">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3ECB-9A9A-BC47-9060-927DD2EE97DA}"/>
              </a:ext>
            </a:extLst>
          </p:cNvPr>
          <p:cNvSpPr>
            <a:spLocks noGrp="1"/>
          </p:cNvSpPr>
          <p:nvPr>
            <p:ph type="title"/>
          </p:nvPr>
        </p:nvSpPr>
        <p:spPr>
          <a:xfrm>
            <a:off x="304800" y="609600"/>
            <a:ext cx="10972800" cy="914400"/>
          </a:xfrm>
        </p:spPr>
        <p:txBody>
          <a:bodyPr>
            <a:normAutofit/>
          </a:bodyPr>
          <a:lstStyle/>
          <a:p>
            <a:pPr marL="457200" indent="-457200">
              <a:buClr>
                <a:srgbClr val="772432"/>
              </a:buClr>
              <a:buFont typeface="Wingdings" pitchFamily="2" charset="2"/>
              <a:buChar char="Ø"/>
            </a:pPr>
            <a:r>
              <a:rPr lang="en-US" dirty="0"/>
              <a:t>Pathways has Eleven Paths…</a:t>
            </a:r>
          </a:p>
        </p:txBody>
      </p:sp>
      <p:pic>
        <p:nvPicPr>
          <p:cNvPr id="4" name="Picture 3" descr="A screenshot of a cell phone&#10;&#10;Description automatically generated">
            <a:extLst>
              <a:ext uri="{FF2B5EF4-FFF2-40B4-BE49-F238E27FC236}">
                <a16:creationId xmlns:a16="http://schemas.microsoft.com/office/drawing/2014/main" id="{7AE6E3DD-170B-2943-BC57-BDBEA0062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775" y="1604155"/>
            <a:ext cx="9360449" cy="5101445"/>
          </a:xfrm>
          <a:prstGeom prst="rect">
            <a:avLst/>
          </a:prstGeom>
          <a:noFill/>
        </p:spPr>
      </p:pic>
    </p:spTree>
    <p:extLst>
      <p:ext uri="{BB962C8B-B14F-4D97-AF65-F5344CB8AC3E}">
        <p14:creationId xmlns:p14="http://schemas.microsoft.com/office/powerpoint/2010/main" val="158344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72432">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3ECB-9A9A-BC47-9060-927DD2EE97DA}"/>
              </a:ext>
            </a:extLst>
          </p:cNvPr>
          <p:cNvSpPr>
            <a:spLocks noGrp="1"/>
          </p:cNvSpPr>
          <p:nvPr>
            <p:ph type="title"/>
          </p:nvPr>
        </p:nvSpPr>
        <p:spPr>
          <a:xfrm>
            <a:off x="304800" y="609600"/>
            <a:ext cx="10972800" cy="914400"/>
          </a:xfrm>
        </p:spPr>
        <p:txBody>
          <a:bodyPr>
            <a:normAutofit/>
          </a:bodyPr>
          <a:lstStyle/>
          <a:p>
            <a:pPr marL="457200" indent="-457200">
              <a:buClr>
                <a:srgbClr val="772432"/>
              </a:buClr>
              <a:buFont typeface="Wingdings" pitchFamily="2" charset="2"/>
              <a:buChar char="Ø"/>
            </a:pPr>
            <a:r>
              <a:rPr lang="en-US" dirty="0"/>
              <a:t>Five Levels in each Path…</a:t>
            </a:r>
          </a:p>
        </p:txBody>
      </p:sp>
      <p:pic>
        <p:nvPicPr>
          <p:cNvPr id="5" name="Picture 4" descr="A screenshot of a cell phone&#10;&#10;Description automatically generated">
            <a:extLst>
              <a:ext uri="{FF2B5EF4-FFF2-40B4-BE49-F238E27FC236}">
                <a16:creationId xmlns:a16="http://schemas.microsoft.com/office/drawing/2014/main" id="{B20087FF-3342-AF40-820E-EDBACD409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18424"/>
            <a:ext cx="5105400" cy="5051333"/>
          </a:xfrm>
          <a:prstGeom prst="rect">
            <a:avLst/>
          </a:prstGeom>
        </p:spPr>
      </p:pic>
      <p:sp>
        <p:nvSpPr>
          <p:cNvPr id="6" name="TextBox 5">
            <a:extLst>
              <a:ext uri="{FF2B5EF4-FFF2-40B4-BE49-F238E27FC236}">
                <a16:creationId xmlns:a16="http://schemas.microsoft.com/office/drawing/2014/main" id="{00E2BB31-8F41-514F-BF42-9CE6A871BA39}"/>
              </a:ext>
            </a:extLst>
          </p:cNvPr>
          <p:cNvSpPr txBox="1"/>
          <p:nvPr/>
        </p:nvSpPr>
        <p:spPr>
          <a:xfrm>
            <a:off x="6248400" y="1468894"/>
            <a:ext cx="5029200" cy="707886"/>
          </a:xfrm>
          <a:prstGeom prst="rect">
            <a:avLst/>
          </a:prstGeom>
          <a:noFill/>
        </p:spPr>
        <p:txBody>
          <a:bodyPr wrap="square" rtlCol="0">
            <a:spAutoFit/>
          </a:bodyPr>
          <a:lstStyle/>
          <a:p>
            <a:r>
              <a:rPr lang="en-US" sz="2000" dirty="0"/>
              <a:t>Learn the fundamentals to become a successful Public Speaker and Evaluator.</a:t>
            </a:r>
          </a:p>
        </p:txBody>
      </p:sp>
      <p:sp>
        <p:nvSpPr>
          <p:cNvPr id="7" name="TextBox 6">
            <a:extLst>
              <a:ext uri="{FF2B5EF4-FFF2-40B4-BE49-F238E27FC236}">
                <a16:creationId xmlns:a16="http://schemas.microsoft.com/office/drawing/2014/main" id="{4BE8EDE8-CC89-C348-B771-5848F58C3B5D}"/>
              </a:ext>
            </a:extLst>
          </p:cNvPr>
          <p:cNvSpPr txBox="1"/>
          <p:nvPr/>
        </p:nvSpPr>
        <p:spPr>
          <a:xfrm>
            <a:off x="6248400" y="2525147"/>
            <a:ext cx="5029200" cy="707886"/>
          </a:xfrm>
          <a:prstGeom prst="rect">
            <a:avLst/>
          </a:prstGeom>
          <a:noFill/>
        </p:spPr>
        <p:txBody>
          <a:bodyPr wrap="square" rtlCol="0">
            <a:spAutoFit/>
          </a:bodyPr>
          <a:lstStyle/>
          <a:p>
            <a:r>
              <a:rPr lang="en-AU" sz="2000" dirty="0"/>
              <a:t>Develop an understanding of your personal styles and preferences. </a:t>
            </a:r>
          </a:p>
        </p:txBody>
      </p:sp>
      <p:sp>
        <p:nvSpPr>
          <p:cNvPr id="9" name="TextBox 8">
            <a:extLst>
              <a:ext uri="{FF2B5EF4-FFF2-40B4-BE49-F238E27FC236}">
                <a16:creationId xmlns:a16="http://schemas.microsoft.com/office/drawing/2014/main" id="{57E6540B-0787-8043-B112-F3EBC6C90122}"/>
              </a:ext>
            </a:extLst>
          </p:cNvPr>
          <p:cNvSpPr txBox="1"/>
          <p:nvPr/>
        </p:nvSpPr>
        <p:spPr>
          <a:xfrm>
            <a:off x="6248400" y="3581400"/>
            <a:ext cx="5029200" cy="707886"/>
          </a:xfrm>
          <a:prstGeom prst="rect">
            <a:avLst/>
          </a:prstGeom>
          <a:noFill/>
        </p:spPr>
        <p:txBody>
          <a:bodyPr wrap="square" rtlCol="0">
            <a:spAutoFit/>
          </a:bodyPr>
          <a:lstStyle/>
          <a:p>
            <a:r>
              <a:rPr lang="en-AU" sz="2000" dirty="0"/>
              <a:t>Begin increasing your knowledge of skills specific to your Path. </a:t>
            </a:r>
          </a:p>
        </p:txBody>
      </p:sp>
      <p:sp>
        <p:nvSpPr>
          <p:cNvPr id="11" name="TextBox 10">
            <a:extLst>
              <a:ext uri="{FF2B5EF4-FFF2-40B4-BE49-F238E27FC236}">
                <a16:creationId xmlns:a16="http://schemas.microsoft.com/office/drawing/2014/main" id="{AA07FE2B-A3E2-E947-A2C2-09ED06118687}"/>
              </a:ext>
            </a:extLst>
          </p:cNvPr>
          <p:cNvSpPr txBox="1"/>
          <p:nvPr/>
        </p:nvSpPr>
        <p:spPr>
          <a:xfrm>
            <a:off x="6248400" y="4631691"/>
            <a:ext cx="5029200" cy="707886"/>
          </a:xfrm>
          <a:prstGeom prst="rect">
            <a:avLst/>
          </a:prstGeom>
          <a:noFill/>
        </p:spPr>
        <p:txBody>
          <a:bodyPr wrap="square" rtlCol="0">
            <a:spAutoFit/>
          </a:bodyPr>
          <a:lstStyle/>
          <a:p>
            <a:r>
              <a:rPr lang="en-AU" sz="2000" dirty="0"/>
              <a:t>Build the skills you need to succeed on your Path. </a:t>
            </a:r>
          </a:p>
        </p:txBody>
      </p:sp>
      <p:sp>
        <p:nvSpPr>
          <p:cNvPr id="12" name="TextBox 11">
            <a:extLst>
              <a:ext uri="{FF2B5EF4-FFF2-40B4-BE49-F238E27FC236}">
                <a16:creationId xmlns:a16="http://schemas.microsoft.com/office/drawing/2014/main" id="{477DB5F5-9A45-0448-A1B4-E9168D2C738B}"/>
              </a:ext>
            </a:extLst>
          </p:cNvPr>
          <p:cNvSpPr txBox="1"/>
          <p:nvPr/>
        </p:nvSpPr>
        <p:spPr>
          <a:xfrm>
            <a:off x="6248400" y="5681982"/>
            <a:ext cx="5029200" cy="707886"/>
          </a:xfrm>
          <a:prstGeom prst="rect">
            <a:avLst/>
          </a:prstGeom>
          <a:noFill/>
        </p:spPr>
        <p:txBody>
          <a:bodyPr wrap="square" rtlCol="0">
            <a:spAutoFit/>
          </a:bodyPr>
          <a:lstStyle/>
          <a:p>
            <a:r>
              <a:rPr lang="en-AU" sz="2000" dirty="0"/>
              <a:t>Demonstrate your expertise in the skills you have learned. </a:t>
            </a:r>
          </a:p>
        </p:txBody>
      </p:sp>
    </p:spTree>
    <p:extLst>
      <p:ext uri="{BB962C8B-B14F-4D97-AF65-F5344CB8AC3E}">
        <p14:creationId xmlns:p14="http://schemas.microsoft.com/office/powerpoint/2010/main" val="2037515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1+#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ppt_x"/>
                                          </p:val>
                                        </p:tav>
                                        <p:tav tm="100000">
                                          <p:val>
                                            <p:strVal val="#ppt_x"/>
                                          </p:val>
                                        </p:tav>
                                      </p:tavLst>
                                    </p:anim>
                                    <p:anim calcmode="lin" valueType="num">
                                      <p:cBhvr additive="base">
                                        <p:cTn id="3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72432">
            <a:alpha val="15000"/>
          </a:srgbClr>
        </a:solidFill>
        <a:effectLst/>
      </p:bgPr>
    </p:bg>
    <p:spTree>
      <p:nvGrpSpPr>
        <p:cNvPr id="1" name=""/>
        <p:cNvGrpSpPr/>
        <p:nvPr/>
      </p:nvGrpSpPr>
      <p:grpSpPr>
        <a:xfrm>
          <a:off x="0" y="0"/>
          <a:ext cx="0" cy="0"/>
          <a:chOff x="0" y="0"/>
          <a:chExt cx="0" cy="0"/>
        </a:xfrm>
      </p:grpSpPr>
      <p:pic>
        <p:nvPicPr>
          <p:cNvPr id="11" name="Picture 10" descr="A picture containing knife&#10;&#10;Description automatically generated">
            <a:extLst>
              <a:ext uri="{FF2B5EF4-FFF2-40B4-BE49-F238E27FC236}">
                <a16:creationId xmlns:a16="http://schemas.microsoft.com/office/drawing/2014/main" id="{00DDC38C-D022-CD42-90C5-7518597BB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09600"/>
            <a:ext cx="7912100" cy="1409700"/>
          </a:xfrm>
          <a:prstGeom prst="rect">
            <a:avLst/>
          </a:prstGeom>
        </p:spPr>
      </p:pic>
      <p:sp>
        <p:nvSpPr>
          <p:cNvPr id="12" name="Rectangle 11">
            <a:extLst>
              <a:ext uri="{FF2B5EF4-FFF2-40B4-BE49-F238E27FC236}">
                <a16:creationId xmlns:a16="http://schemas.microsoft.com/office/drawing/2014/main" id="{5AB3F671-5889-A74E-94BF-4E8211E9358B}"/>
              </a:ext>
            </a:extLst>
          </p:cNvPr>
          <p:cNvSpPr/>
          <p:nvPr/>
        </p:nvSpPr>
        <p:spPr>
          <a:xfrm>
            <a:off x="3049859" y="2743200"/>
            <a:ext cx="6096000" cy="646331"/>
          </a:xfrm>
          <a:prstGeom prst="rect">
            <a:avLst/>
          </a:prstGeom>
        </p:spPr>
        <p:txBody>
          <a:bodyPr>
            <a:spAutoFit/>
          </a:bodyPr>
          <a:lstStyle/>
          <a:p>
            <a:pPr marL="571500" indent="-571500">
              <a:buClr>
                <a:srgbClr val="772432"/>
              </a:buClr>
              <a:buFont typeface="Wingdings" pitchFamily="2" charset="2"/>
              <a:buChar char="v"/>
            </a:pPr>
            <a:r>
              <a:rPr lang="en-AU" sz="3600" dirty="0">
                <a:latin typeface="MyriadPro" panose="020B0503030403020204" pitchFamily="34" charset="0"/>
              </a:rPr>
              <a:t>Ice Breaker</a:t>
            </a:r>
            <a:endParaRPr lang="en-AU" sz="3600" dirty="0"/>
          </a:p>
        </p:txBody>
      </p:sp>
      <p:sp>
        <p:nvSpPr>
          <p:cNvPr id="13" name="Rectangle 12">
            <a:extLst>
              <a:ext uri="{FF2B5EF4-FFF2-40B4-BE49-F238E27FC236}">
                <a16:creationId xmlns:a16="http://schemas.microsoft.com/office/drawing/2014/main" id="{F23F0C6F-405F-4145-9770-B001A1CAA996}"/>
              </a:ext>
            </a:extLst>
          </p:cNvPr>
          <p:cNvSpPr/>
          <p:nvPr/>
        </p:nvSpPr>
        <p:spPr>
          <a:xfrm>
            <a:off x="3049859" y="3915371"/>
            <a:ext cx="6096000" cy="646331"/>
          </a:xfrm>
          <a:prstGeom prst="rect">
            <a:avLst/>
          </a:prstGeom>
        </p:spPr>
        <p:txBody>
          <a:bodyPr>
            <a:spAutoFit/>
          </a:bodyPr>
          <a:lstStyle/>
          <a:p>
            <a:pPr marL="571500" indent="-571500">
              <a:buClr>
                <a:srgbClr val="772432"/>
              </a:buClr>
              <a:buFont typeface="Wingdings" pitchFamily="2" charset="2"/>
              <a:buChar char="v"/>
            </a:pPr>
            <a:r>
              <a:rPr lang="en-AU" sz="3600" dirty="0">
                <a:latin typeface="MyriadPro" panose="020B0503030403020204" pitchFamily="34" charset="0"/>
              </a:rPr>
              <a:t>Evaluation and Feedback </a:t>
            </a:r>
            <a:endParaRPr lang="en-AU" sz="3600" dirty="0"/>
          </a:p>
        </p:txBody>
      </p:sp>
      <p:sp>
        <p:nvSpPr>
          <p:cNvPr id="14" name="Rectangle 13">
            <a:extLst>
              <a:ext uri="{FF2B5EF4-FFF2-40B4-BE49-F238E27FC236}">
                <a16:creationId xmlns:a16="http://schemas.microsoft.com/office/drawing/2014/main" id="{28FE0E78-1207-B347-86F9-E88A6735AAF9}"/>
              </a:ext>
            </a:extLst>
          </p:cNvPr>
          <p:cNvSpPr/>
          <p:nvPr/>
        </p:nvSpPr>
        <p:spPr>
          <a:xfrm>
            <a:off x="3048000" y="5087542"/>
            <a:ext cx="6096000" cy="646331"/>
          </a:xfrm>
          <a:prstGeom prst="rect">
            <a:avLst/>
          </a:prstGeom>
        </p:spPr>
        <p:txBody>
          <a:bodyPr>
            <a:spAutoFit/>
          </a:bodyPr>
          <a:lstStyle/>
          <a:p>
            <a:pPr marL="571500" indent="-571500">
              <a:buClr>
                <a:srgbClr val="772432"/>
              </a:buClr>
              <a:buFont typeface="Wingdings" pitchFamily="2" charset="2"/>
              <a:buChar char="v"/>
            </a:pPr>
            <a:r>
              <a:rPr lang="en-AU" sz="3600" dirty="0">
                <a:latin typeface="MyriadPro" panose="020B0503030403020204" pitchFamily="34" charset="0"/>
              </a:rPr>
              <a:t>Researching and Presenting </a:t>
            </a:r>
            <a:endParaRPr lang="en-AU" sz="3600" dirty="0">
              <a:effectLst/>
            </a:endParaRPr>
          </a:p>
        </p:txBody>
      </p:sp>
    </p:spTree>
    <p:extLst>
      <p:ext uri="{BB962C8B-B14F-4D97-AF65-F5344CB8AC3E}">
        <p14:creationId xmlns:p14="http://schemas.microsoft.com/office/powerpoint/2010/main" val="39249522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72432">
            <a:alpha val="15000"/>
          </a:srgbClr>
        </a:solidFill>
        <a:effectLst/>
      </p:bgPr>
    </p:bg>
    <p:spTree>
      <p:nvGrpSpPr>
        <p:cNvPr id="1" name=""/>
        <p:cNvGrpSpPr/>
        <p:nvPr/>
      </p:nvGrpSpPr>
      <p:grpSpPr>
        <a:xfrm>
          <a:off x="0" y="0"/>
          <a:ext cx="0" cy="0"/>
          <a:chOff x="0" y="0"/>
          <a:chExt cx="0" cy="0"/>
        </a:xfrm>
      </p:grpSpPr>
      <p:pic>
        <p:nvPicPr>
          <p:cNvPr id="6" name="Picture 5" descr="A picture containing knife&#10;&#10;Description automatically generated">
            <a:extLst>
              <a:ext uri="{FF2B5EF4-FFF2-40B4-BE49-F238E27FC236}">
                <a16:creationId xmlns:a16="http://schemas.microsoft.com/office/drawing/2014/main" id="{F6F1D57C-3841-A248-876B-EE6078D4E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868" y="659161"/>
            <a:ext cx="7010400" cy="1435100"/>
          </a:xfrm>
          <a:prstGeom prst="rect">
            <a:avLst/>
          </a:prstGeom>
        </p:spPr>
      </p:pic>
      <p:sp>
        <p:nvSpPr>
          <p:cNvPr id="2" name="Rectangle 1">
            <a:extLst>
              <a:ext uri="{FF2B5EF4-FFF2-40B4-BE49-F238E27FC236}">
                <a16:creationId xmlns:a16="http://schemas.microsoft.com/office/drawing/2014/main" id="{836E6052-D914-614F-8962-C33B89A7E325}"/>
              </a:ext>
            </a:extLst>
          </p:cNvPr>
          <p:cNvSpPr/>
          <p:nvPr/>
        </p:nvSpPr>
        <p:spPr>
          <a:xfrm>
            <a:off x="3048000" y="2667000"/>
            <a:ext cx="9144000" cy="646331"/>
          </a:xfrm>
          <a:prstGeom prst="rect">
            <a:avLst/>
          </a:prstGeom>
        </p:spPr>
        <p:txBody>
          <a:bodyPr wrap="square">
            <a:spAutoFit/>
          </a:bodyPr>
          <a:lstStyle/>
          <a:p>
            <a:pPr marL="571500" indent="-571500">
              <a:buClr>
                <a:srgbClr val="772432"/>
              </a:buClr>
              <a:buFont typeface="Wingdings" pitchFamily="2" charset="2"/>
              <a:buChar char="v"/>
            </a:pPr>
            <a:r>
              <a:rPr lang="en-AU" sz="3600" dirty="0">
                <a:latin typeface="MyriadPro" panose="020B0503030403020204" pitchFamily="34" charset="0"/>
              </a:rPr>
              <a:t>Two required projects, </a:t>
            </a:r>
            <a:r>
              <a:rPr lang="en-AU" sz="2400" dirty="0">
                <a:latin typeface="MyriadPro" panose="020B0503030403020204" pitchFamily="34" charset="0"/>
              </a:rPr>
              <a:t>choosing from… </a:t>
            </a:r>
            <a:endParaRPr lang="en-AU" sz="2400" dirty="0">
              <a:effectLst/>
            </a:endParaRPr>
          </a:p>
        </p:txBody>
      </p:sp>
      <p:sp>
        <p:nvSpPr>
          <p:cNvPr id="3" name="Rectangle 2">
            <a:extLst>
              <a:ext uri="{FF2B5EF4-FFF2-40B4-BE49-F238E27FC236}">
                <a16:creationId xmlns:a16="http://schemas.microsoft.com/office/drawing/2014/main" id="{C646B527-8E9F-AA4B-8BEB-A0567EA10013}"/>
              </a:ext>
            </a:extLst>
          </p:cNvPr>
          <p:cNvSpPr/>
          <p:nvPr/>
        </p:nvSpPr>
        <p:spPr>
          <a:xfrm>
            <a:off x="3048000" y="5221069"/>
            <a:ext cx="8459367" cy="646331"/>
          </a:xfrm>
          <a:prstGeom prst="rect">
            <a:avLst/>
          </a:prstGeom>
        </p:spPr>
        <p:txBody>
          <a:bodyPr wrap="none">
            <a:spAutoFit/>
          </a:bodyPr>
          <a:lstStyle/>
          <a:p>
            <a:pPr marL="571500" indent="-571500">
              <a:buClr>
                <a:srgbClr val="772432"/>
              </a:buClr>
              <a:buFont typeface="Wingdings" pitchFamily="2" charset="2"/>
              <a:buChar char="v"/>
            </a:pPr>
            <a:r>
              <a:rPr lang="en-AU" sz="3600" dirty="0">
                <a:latin typeface="MyriadPro" panose="020B0503030403020204" pitchFamily="34" charset="0"/>
              </a:rPr>
              <a:t>Introduction to Toastmasters Mentoring</a:t>
            </a:r>
            <a:endParaRPr lang="en-US" sz="3600" dirty="0"/>
          </a:p>
        </p:txBody>
      </p:sp>
      <p:sp>
        <p:nvSpPr>
          <p:cNvPr id="4" name="TextBox 3">
            <a:extLst>
              <a:ext uri="{FF2B5EF4-FFF2-40B4-BE49-F238E27FC236}">
                <a16:creationId xmlns:a16="http://schemas.microsoft.com/office/drawing/2014/main" id="{C757E6A0-3768-D54F-B0A1-19A1ABAD2E09}"/>
              </a:ext>
            </a:extLst>
          </p:cNvPr>
          <p:cNvSpPr txBox="1"/>
          <p:nvPr/>
        </p:nvSpPr>
        <p:spPr>
          <a:xfrm>
            <a:off x="3901068" y="4006334"/>
            <a:ext cx="8290932" cy="461665"/>
          </a:xfrm>
          <a:prstGeom prst="rect">
            <a:avLst/>
          </a:prstGeom>
          <a:noFill/>
        </p:spPr>
        <p:txBody>
          <a:bodyPr wrap="square" rtlCol="0">
            <a:spAutoFit/>
          </a:bodyPr>
          <a:lstStyle/>
          <a:p>
            <a:r>
              <a:rPr lang="en-US" sz="2400" dirty="0"/>
              <a:t>Managing Time, Listening Skills, </a:t>
            </a:r>
          </a:p>
        </p:txBody>
      </p:sp>
      <p:sp>
        <p:nvSpPr>
          <p:cNvPr id="7" name="TextBox 6">
            <a:extLst>
              <a:ext uri="{FF2B5EF4-FFF2-40B4-BE49-F238E27FC236}">
                <a16:creationId xmlns:a16="http://schemas.microsoft.com/office/drawing/2014/main" id="{BA3A3CF5-28BA-A24E-AE54-76DD09D5E9EE}"/>
              </a:ext>
            </a:extLst>
          </p:cNvPr>
          <p:cNvSpPr txBox="1"/>
          <p:nvPr/>
        </p:nvSpPr>
        <p:spPr>
          <a:xfrm>
            <a:off x="3901068" y="3429000"/>
            <a:ext cx="8290932" cy="461665"/>
          </a:xfrm>
          <a:prstGeom prst="rect">
            <a:avLst/>
          </a:prstGeom>
          <a:noFill/>
        </p:spPr>
        <p:txBody>
          <a:bodyPr wrap="square" rtlCol="0">
            <a:spAutoFit/>
          </a:bodyPr>
          <a:lstStyle/>
          <a:p>
            <a:r>
              <a:rPr lang="en-US" sz="2400" dirty="0"/>
              <a:t>Body Language, Cross-Cultural Understanding,</a:t>
            </a:r>
          </a:p>
        </p:txBody>
      </p:sp>
      <p:sp>
        <p:nvSpPr>
          <p:cNvPr id="5" name="Rectangle 4">
            <a:extLst>
              <a:ext uri="{FF2B5EF4-FFF2-40B4-BE49-F238E27FC236}">
                <a16:creationId xmlns:a16="http://schemas.microsoft.com/office/drawing/2014/main" id="{A892E5F5-0E26-234C-9F3B-8001AD5CF363}"/>
              </a:ext>
            </a:extLst>
          </p:cNvPr>
          <p:cNvSpPr/>
          <p:nvPr/>
        </p:nvSpPr>
        <p:spPr>
          <a:xfrm>
            <a:off x="3901068" y="4535269"/>
            <a:ext cx="8290932" cy="461665"/>
          </a:xfrm>
          <a:prstGeom prst="rect">
            <a:avLst/>
          </a:prstGeom>
        </p:spPr>
        <p:txBody>
          <a:bodyPr wrap="square">
            <a:spAutoFit/>
          </a:bodyPr>
          <a:lstStyle/>
          <a:p>
            <a:r>
              <a:rPr lang="en-US" sz="2400" dirty="0"/>
              <a:t>Sense of Humour, Leadership and Management Styles</a:t>
            </a:r>
          </a:p>
        </p:txBody>
      </p:sp>
    </p:spTree>
    <p:extLst>
      <p:ext uri="{BB962C8B-B14F-4D97-AF65-F5344CB8AC3E}">
        <p14:creationId xmlns:p14="http://schemas.microsoft.com/office/powerpoint/2010/main" val="22284560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ppt_x"/>
                                          </p:val>
                                        </p:tav>
                                        <p:tav tm="100000">
                                          <p:val>
                                            <p:strVal val="#ppt_x"/>
                                          </p:val>
                                        </p:tav>
                                      </p:tavLst>
                                    </p:anim>
                                    <p:anim calcmode="lin" valueType="num">
                                      <p:cBhvr additive="base">
                                        <p:cTn id="2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72432">
            <a:alpha val="15000"/>
          </a:srgb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C0CEFCB6-FBF7-264C-A067-B97023412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868" y="609600"/>
            <a:ext cx="7569200" cy="1460500"/>
          </a:xfrm>
          <a:prstGeom prst="rect">
            <a:avLst/>
          </a:prstGeom>
        </p:spPr>
      </p:pic>
      <p:sp>
        <p:nvSpPr>
          <p:cNvPr id="4" name="Rectangle 3">
            <a:extLst>
              <a:ext uri="{FF2B5EF4-FFF2-40B4-BE49-F238E27FC236}">
                <a16:creationId xmlns:a16="http://schemas.microsoft.com/office/drawing/2014/main" id="{FF62D345-B1AA-1447-AC9A-EE60B7F724A8}"/>
              </a:ext>
            </a:extLst>
          </p:cNvPr>
          <p:cNvSpPr/>
          <p:nvPr/>
        </p:nvSpPr>
        <p:spPr>
          <a:xfrm>
            <a:off x="2590800" y="2724834"/>
            <a:ext cx="9524998" cy="646331"/>
          </a:xfrm>
          <a:prstGeom prst="rect">
            <a:avLst/>
          </a:prstGeom>
        </p:spPr>
        <p:txBody>
          <a:bodyPr wrap="square">
            <a:spAutoFit/>
          </a:bodyPr>
          <a:lstStyle/>
          <a:p>
            <a:pPr marL="571500" indent="-571500">
              <a:buClr>
                <a:srgbClr val="772432"/>
              </a:buClr>
              <a:buFont typeface="Wingdings" pitchFamily="2" charset="2"/>
              <a:buChar char="v"/>
            </a:pPr>
            <a:r>
              <a:rPr lang="en-AU" sz="3600" dirty="0">
                <a:latin typeface="MyriadPro" panose="020B0503030403020204" pitchFamily="34" charset="0"/>
              </a:rPr>
              <a:t>One required project</a:t>
            </a:r>
            <a:endParaRPr lang="en-AU" dirty="0">
              <a:effectLst/>
            </a:endParaRPr>
          </a:p>
        </p:txBody>
      </p:sp>
      <p:sp>
        <p:nvSpPr>
          <p:cNvPr id="7" name="Rectangle 6">
            <a:extLst>
              <a:ext uri="{FF2B5EF4-FFF2-40B4-BE49-F238E27FC236}">
                <a16:creationId xmlns:a16="http://schemas.microsoft.com/office/drawing/2014/main" id="{BB71C53D-013D-204E-96DE-127525107308}"/>
              </a:ext>
            </a:extLst>
          </p:cNvPr>
          <p:cNvSpPr/>
          <p:nvPr/>
        </p:nvSpPr>
        <p:spPr>
          <a:xfrm>
            <a:off x="2590800" y="3810000"/>
            <a:ext cx="9524999" cy="646331"/>
          </a:xfrm>
          <a:prstGeom prst="rect">
            <a:avLst/>
          </a:prstGeom>
        </p:spPr>
        <p:txBody>
          <a:bodyPr wrap="square">
            <a:spAutoFit/>
          </a:bodyPr>
          <a:lstStyle/>
          <a:p>
            <a:pPr marL="571500" indent="-571500">
              <a:buClr>
                <a:srgbClr val="772432"/>
              </a:buClr>
              <a:buFont typeface="Wingdings" pitchFamily="2" charset="2"/>
              <a:buChar char="v"/>
            </a:pPr>
            <a:r>
              <a:rPr lang="en-AU" sz="3600" dirty="0">
                <a:latin typeface="MyriadPro" panose="020B0503030403020204" pitchFamily="34" charset="0"/>
              </a:rPr>
              <a:t>A minimum of two elective projects </a:t>
            </a:r>
            <a:endParaRPr lang="en-US" sz="3600" dirty="0"/>
          </a:p>
        </p:txBody>
      </p:sp>
      <p:sp>
        <p:nvSpPr>
          <p:cNvPr id="8" name="TextBox 7">
            <a:extLst>
              <a:ext uri="{FF2B5EF4-FFF2-40B4-BE49-F238E27FC236}">
                <a16:creationId xmlns:a16="http://schemas.microsoft.com/office/drawing/2014/main" id="{BA4DE74B-94CD-9249-981D-A414F082D9EC}"/>
              </a:ext>
            </a:extLst>
          </p:cNvPr>
          <p:cNvSpPr txBox="1"/>
          <p:nvPr/>
        </p:nvSpPr>
        <p:spPr>
          <a:xfrm>
            <a:off x="3200400" y="4456331"/>
            <a:ext cx="8839198" cy="461665"/>
          </a:xfrm>
          <a:prstGeom prst="rect">
            <a:avLst/>
          </a:prstGeom>
          <a:noFill/>
        </p:spPr>
        <p:txBody>
          <a:bodyPr wrap="square" rtlCol="0">
            <a:spAutoFit/>
          </a:bodyPr>
          <a:lstStyle/>
          <a:p>
            <a:r>
              <a:rPr lang="en-US" sz="2400" dirty="0"/>
              <a:t>From14 possible choices, including…</a:t>
            </a:r>
          </a:p>
        </p:txBody>
      </p:sp>
      <p:sp>
        <p:nvSpPr>
          <p:cNvPr id="9" name="TextBox 8">
            <a:extLst>
              <a:ext uri="{FF2B5EF4-FFF2-40B4-BE49-F238E27FC236}">
                <a16:creationId xmlns:a16="http://schemas.microsoft.com/office/drawing/2014/main" id="{5A53652D-627E-FE45-8FFE-FD5581FF4561}"/>
              </a:ext>
            </a:extLst>
          </p:cNvPr>
          <p:cNvSpPr txBox="1"/>
          <p:nvPr/>
        </p:nvSpPr>
        <p:spPr>
          <a:xfrm>
            <a:off x="3200400" y="4917996"/>
            <a:ext cx="8915398" cy="461665"/>
          </a:xfrm>
          <a:prstGeom prst="rect">
            <a:avLst/>
          </a:prstGeom>
          <a:noFill/>
        </p:spPr>
        <p:txBody>
          <a:bodyPr wrap="square" rtlCol="0">
            <a:spAutoFit/>
          </a:bodyPr>
          <a:lstStyle/>
          <a:p>
            <a:r>
              <a:rPr lang="en-US" sz="2400" dirty="0"/>
              <a:t>Active Listening, Networking, Humorous and Inspirational Talks,</a:t>
            </a:r>
          </a:p>
        </p:txBody>
      </p:sp>
      <p:sp>
        <p:nvSpPr>
          <p:cNvPr id="11" name="TextBox 10">
            <a:extLst>
              <a:ext uri="{FF2B5EF4-FFF2-40B4-BE49-F238E27FC236}">
                <a16:creationId xmlns:a16="http://schemas.microsoft.com/office/drawing/2014/main" id="{193B954F-DC04-D14C-AC5A-EE86B58BA18F}"/>
              </a:ext>
            </a:extLst>
          </p:cNvPr>
          <p:cNvSpPr txBox="1"/>
          <p:nvPr/>
        </p:nvSpPr>
        <p:spPr>
          <a:xfrm>
            <a:off x="3200400" y="5405735"/>
            <a:ext cx="8362807" cy="461665"/>
          </a:xfrm>
          <a:prstGeom prst="rect">
            <a:avLst/>
          </a:prstGeom>
          <a:noFill/>
        </p:spPr>
        <p:txBody>
          <a:bodyPr wrap="square" rtlCol="0">
            <a:spAutoFit/>
          </a:bodyPr>
          <a:lstStyle/>
          <a:p>
            <a:r>
              <a:rPr lang="en-US" sz="2400" dirty="0"/>
              <a:t>Preparing for an Interview, Using Presentation Software</a:t>
            </a:r>
          </a:p>
        </p:txBody>
      </p:sp>
    </p:spTree>
    <p:extLst>
      <p:ext uri="{BB962C8B-B14F-4D97-AF65-F5344CB8AC3E}">
        <p14:creationId xmlns:p14="http://schemas.microsoft.com/office/powerpoint/2010/main" val="40087917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72432">
            <a:alpha val="15000"/>
          </a:srgbClr>
        </a:solidFill>
        <a:effectLst/>
      </p:bgPr>
    </p:bg>
    <p:spTree>
      <p:nvGrpSpPr>
        <p:cNvPr id="1" name=""/>
        <p:cNvGrpSpPr/>
        <p:nvPr/>
      </p:nvGrpSpPr>
      <p:grpSpPr>
        <a:xfrm>
          <a:off x="0" y="0"/>
          <a:ext cx="0" cy="0"/>
          <a:chOff x="0" y="0"/>
          <a:chExt cx="0" cy="0"/>
        </a:xfrm>
      </p:grpSpPr>
      <p:pic>
        <p:nvPicPr>
          <p:cNvPr id="4" name="Picture 3" descr="A picture containing knife&#10;&#10;Description automatically generated">
            <a:extLst>
              <a:ext uri="{FF2B5EF4-FFF2-40B4-BE49-F238E27FC236}">
                <a16:creationId xmlns:a16="http://schemas.microsoft.com/office/drawing/2014/main" id="{25A40C44-6CA7-3C4C-B55C-3581F5F6D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17" y="609600"/>
            <a:ext cx="6210300" cy="1435100"/>
          </a:xfrm>
          <a:prstGeom prst="rect">
            <a:avLst/>
          </a:prstGeom>
        </p:spPr>
      </p:pic>
      <p:sp>
        <p:nvSpPr>
          <p:cNvPr id="6" name="Rectangle 5">
            <a:extLst>
              <a:ext uri="{FF2B5EF4-FFF2-40B4-BE49-F238E27FC236}">
                <a16:creationId xmlns:a16="http://schemas.microsoft.com/office/drawing/2014/main" id="{749CB146-5523-1049-AD95-637849B9B981}"/>
              </a:ext>
            </a:extLst>
          </p:cNvPr>
          <p:cNvSpPr/>
          <p:nvPr/>
        </p:nvSpPr>
        <p:spPr>
          <a:xfrm>
            <a:off x="2590800" y="2724834"/>
            <a:ext cx="9524998" cy="646331"/>
          </a:xfrm>
          <a:prstGeom prst="rect">
            <a:avLst/>
          </a:prstGeom>
        </p:spPr>
        <p:txBody>
          <a:bodyPr wrap="square">
            <a:spAutoFit/>
          </a:bodyPr>
          <a:lstStyle/>
          <a:p>
            <a:pPr marL="571500" indent="-571500">
              <a:buClr>
                <a:srgbClr val="772432"/>
              </a:buClr>
              <a:buFont typeface="Wingdings" pitchFamily="2" charset="2"/>
              <a:buChar char="v"/>
            </a:pPr>
            <a:r>
              <a:rPr lang="en-AU" sz="3600" dirty="0">
                <a:latin typeface="MyriadPro" panose="020B0503030403020204" pitchFamily="34" charset="0"/>
              </a:rPr>
              <a:t>One required Project</a:t>
            </a:r>
            <a:endParaRPr lang="en-AU" dirty="0">
              <a:effectLst/>
            </a:endParaRPr>
          </a:p>
        </p:txBody>
      </p:sp>
      <p:sp>
        <p:nvSpPr>
          <p:cNvPr id="7" name="Rectangle 6">
            <a:extLst>
              <a:ext uri="{FF2B5EF4-FFF2-40B4-BE49-F238E27FC236}">
                <a16:creationId xmlns:a16="http://schemas.microsoft.com/office/drawing/2014/main" id="{252EF136-5865-2545-BFB4-39F5FFAC6BDF}"/>
              </a:ext>
            </a:extLst>
          </p:cNvPr>
          <p:cNvSpPr/>
          <p:nvPr/>
        </p:nvSpPr>
        <p:spPr>
          <a:xfrm>
            <a:off x="2590800" y="3591951"/>
            <a:ext cx="9524998" cy="646331"/>
          </a:xfrm>
          <a:prstGeom prst="rect">
            <a:avLst/>
          </a:prstGeom>
        </p:spPr>
        <p:txBody>
          <a:bodyPr wrap="square">
            <a:spAutoFit/>
          </a:bodyPr>
          <a:lstStyle/>
          <a:p>
            <a:pPr marL="571500" indent="-571500">
              <a:buClr>
                <a:srgbClr val="772432"/>
              </a:buClr>
              <a:buFont typeface="Wingdings" pitchFamily="2" charset="2"/>
              <a:buChar char="v"/>
            </a:pPr>
            <a:r>
              <a:rPr lang="en-AU" sz="3600" dirty="0">
                <a:latin typeface="MyriadPro" panose="020B0503030403020204" pitchFamily="34" charset="0"/>
              </a:rPr>
              <a:t>A minimum of one elective Project</a:t>
            </a:r>
            <a:endParaRPr lang="en-AU" dirty="0">
              <a:effectLst/>
            </a:endParaRPr>
          </a:p>
        </p:txBody>
      </p:sp>
      <p:sp>
        <p:nvSpPr>
          <p:cNvPr id="9" name="TextBox 8">
            <a:extLst>
              <a:ext uri="{FF2B5EF4-FFF2-40B4-BE49-F238E27FC236}">
                <a16:creationId xmlns:a16="http://schemas.microsoft.com/office/drawing/2014/main" id="{D3A36F7B-3D29-6D4D-976A-9A64A76D0B34}"/>
              </a:ext>
            </a:extLst>
          </p:cNvPr>
          <p:cNvSpPr txBox="1"/>
          <p:nvPr/>
        </p:nvSpPr>
        <p:spPr>
          <a:xfrm>
            <a:off x="3200400" y="4267200"/>
            <a:ext cx="8991600" cy="461665"/>
          </a:xfrm>
          <a:prstGeom prst="rect">
            <a:avLst/>
          </a:prstGeom>
          <a:noFill/>
        </p:spPr>
        <p:txBody>
          <a:bodyPr wrap="square" rtlCol="0">
            <a:spAutoFit/>
          </a:bodyPr>
          <a:lstStyle/>
          <a:p>
            <a:r>
              <a:rPr lang="en-US" sz="2400" dirty="0"/>
              <a:t>From 8 possible choices, including…</a:t>
            </a:r>
          </a:p>
        </p:txBody>
      </p:sp>
      <p:sp>
        <p:nvSpPr>
          <p:cNvPr id="10" name="Rectangle 9">
            <a:extLst>
              <a:ext uri="{FF2B5EF4-FFF2-40B4-BE49-F238E27FC236}">
                <a16:creationId xmlns:a16="http://schemas.microsoft.com/office/drawing/2014/main" id="{457FF080-D502-B543-85F1-F8649235FFF9}"/>
              </a:ext>
            </a:extLst>
          </p:cNvPr>
          <p:cNvSpPr/>
          <p:nvPr/>
        </p:nvSpPr>
        <p:spPr>
          <a:xfrm>
            <a:off x="3170661" y="4830633"/>
            <a:ext cx="8915400" cy="461665"/>
          </a:xfrm>
          <a:prstGeom prst="rect">
            <a:avLst/>
          </a:prstGeom>
        </p:spPr>
        <p:txBody>
          <a:bodyPr wrap="square">
            <a:spAutoFit/>
          </a:bodyPr>
          <a:lstStyle/>
          <a:p>
            <a:r>
              <a:rPr lang="en-US" sz="2400" dirty="0"/>
              <a:t>Creating a Podcast, Managing Online Meetings,</a:t>
            </a:r>
          </a:p>
        </p:txBody>
      </p:sp>
      <p:sp>
        <p:nvSpPr>
          <p:cNvPr id="11" name="Rectangle 10">
            <a:extLst>
              <a:ext uri="{FF2B5EF4-FFF2-40B4-BE49-F238E27FC236}">
                <a16:creationId xmlns:a16="http://schemas.microsoft.com/office/drawing/2014/main" id="{83DBFB4F-907F-2F4F-A4F9-2D6FB98F314A}"/>
              </a:ext>
            </a:extLst>
          </p:cNvPr>
          <p:cNvSpPr/>
          <p:nvPr/>
        </p:nvSpPr>
        <p:spPr>
          <a:xfrm>
            <a:off x="3174378" y="5394067"/>
            <a:ext cx="8915400" cy="461665"/>
          </a:xfrm>
          <a:prstGeom prst="rect">
            <a:avLst/>
          </a:prstGeom>
        </p:spPr>
        <p:txBody>
          <a:bodyPr wrap="square">
            <a:spAutoFit/>
          </a:bodyPr>
          <a:lstStyle/>
          <a:p>
            <a:r>
              <a:rPr lang="en-US" sz="2400" dirty="0"/>
              <a:t>Writing a Blog, Managing Difficult Audiences</a:t>
            </a:r>
          </a:p>
        </p:txBody>
      </p:sp>
    </p:spTree>
    <p:extLst>
      <p:ext uri="{BB962C8B-B14F-4D97-AF65-F5344CB8AC3E}">
        <p14:creationId xmlns:p14="http://schemas.microsoft.com/office/powerpoint/2010/main" val="10790205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 Corporate: 4x3 – Title &amp; Content">
  <a:themeElements>
    <a:clrScheme name="Custom 8">
      <a:dk1>
        <a:srgbClr val="132E3E"/>
      </a:dk1>
      <a:lt1>
        <a:srgbClr val="FFFFFF"/>
      </a:lt1>
      <a:dk2>
        <a:srgbClr val="000000"/>
      </a:dk2>
      <a:lt2>
        <a:srgbClr val="C8C8C8"/>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Convention_201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vention_201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vention_201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vention_201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vention_201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vention_201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vention_201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vention_201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vention_201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vention_201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vention_201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vention_201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vention_201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vention_2011_Template 13">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 Corporate 16x9 PPT template.pptx" id="{FF035D61-04D4-4E7C-B7E1-9EEB05328201}" vid="{C1E921D9-EB2B-465F-B5B5-BB85F92EC2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1109</Words>
  <Application>Microsoft Macintosh PowerPoint</Application>
  <PresentationFormat>Widescreen</PresentationFormat>
  <Paragraphs>134</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ArialUnicodeMS</vt:lpstr>
      <vt:lpstr>Arial</vt:lpstr>
      <vt:lpstr>Arial Black</vt:lpstr>
      <vt:lpstr>Calibri</vt:lpstr>
      <vt:lpstr>Courier New</vt:lpstr>
      <vt:lpstr>Myriad Pro</vt:lpstr>
      <vt:lpstr>Myriad Pro Semibold</vt:lpstr>
      <vt:lpstr>MyriadPro</vt:lpstr>
      <vt:lpstr>Wingdings</vt:lpstr>
      <vt:lpstr>TI Corporate: 4x3 – Title &amp; Content</vt:lpstr>
      <vt:lpstr>PATHWAYS, AN OVERVIEW</vt:lpstr>
      <vt:lpstr>Presenter</vt:lpstr>
      <vt:lpstr>Agenda</vt:lpstr>
      <vt:lpstr>Pathways has Eleven Paths…</vt:lpstr>
      <vt:lpstr>Five Levels in each Path…</vt:lpstr>
      <vt:lpstr>PowerPoint Presentation</vt:lpstr>
      <vt:lpstr>PowerPoint Presentation</vt:lpstr>
      <vt:lpstr>PowerPoint Presentation</vt:lpstr>
      <vt:lpstr>PowerPoint Presentation</vt:lpstr>
      <vt:lpstr>PowerPoint Presentation</vt:lpstr>
      <vt:lpstr>Challenging Projects</vt:lpstr>
      <vt:lpstr>Challenging Projects</vt:lpstr>
      <vt:lpstr>Challenging Projects</vt:lpstr>
      <vt:lpstr>Challenging Projects</vt:lpstr>
      <vt:lpstr>In Summary, we have learnt…</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THE CHALLENGE</dc:title>
  <dc:creator>Sebastian Sabater</dc:creator>
  <cp:lastModifiedBy>Sebastian Sabater</cp:lastModifiedBy>
  <cp:revision>31</cp:revision>
  <dcterms:created xsi:type="dcterms:W3CDTF">2020-09-12T12:36:13Z</dcterms:created>
  <dcterms:modified xsi:type="dcterms:W3CDTF">2020-09-13T02:48:52Z</dcterms:modified>
</cp:coreProperties>
</file>